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17"/>
  </p:notesMasterIdLst>
  <p:sldIdLst>
    <p:sldId id="336" r:id="rId3"/>
    <p:sldId id="312" r:id="rId4"/>
    <p:sldId id="330" r:id="rId5"/>
    <p:sldId id="323" r:id="rId6"/>
    <p:sldId id="332" r:id="rId7"/>
    <p:sldId id="329" r:id="rId8"/>
    <p:sldId id="317" r:id="rId9"/>
    <p:sldId id="333" r:id="rId10"/>
    <p:sldId id="316" r:id="rId11"/>
    <p:sldId id="335" r:id="rId12"/>
    <p:sldId id="260" r:id="rId13"/>
    <p:sldId id="337" r:id="rId14"/>
    <p:sldId id="322" r:id="rId15"/>
    <p:sldId id="311" r:id="rId16"/>
  </p:sldIdLst>
  <p:sldSz cx="9144000" cy="5143500" type="screen16x9"/>
  <p:notesSz cx="6858000" cy="9144000"/>
  <p:embeddedFontLst>
    <p:embeddedFont>
      <p:font typeface="Comfortaa" panose="020B0604020202020204" charset="0"/>
      <p:regular r:id="rId18"/>
      <p:bold r:id="rId19"/>
    </p:embeddedFont>
    <p:embeddedFont>
      <p:font typeface="DM Sans" pitchFamily="2" charset="0"/>
      <p:regular r:id="rId20"/>
      <p:bold r:id="rId21"/>
      <p:italic r:id="rId22"/>
      <p:boldItalic r:id="rId23"/>
    </p:embeddedFont>
    <p:embeddedFont>
      <p:font typeface="Lato" panose="020F0502020204030203" pitchFamily="34" charset="0"/>
      <p:regular r:id="rId24"/>
      <p:bold r:id="rId25"/>
      <p:italic r:id="rId26"/>
      <p:boldItalic r:id="rId27"/>
    </p:embeddedFont>
    <p:embeddedFont>
      <p:font typeface="Nunito Light" pitchFamily="2" charset="0"/>
      <p:regular r:id="rId28"/>
      <p:italic r:id="rId29"/>
    </p:embeddedFont>
    <p:embeddedFont>
      <p:font typeface="Proxima Nova"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000"/>
    <a:srgbClr val="072C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D6D1A0-F17D-4BDA-8991-231F2B4250E1}">
  <a:tblStyle styleId="{FFD6D1A0-F17D-4BDA-8991-231F2B4250E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35469D7-CB66-4207-9196-FC2B6E25E10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94660"/>
  </p:normalViewPr>
  <p:slideViewPr>
    <p:cSldViewPr snapToGrid="0">
      <p:cViewPr varScale="1">
        <p:scale>
          <a:sx n="111" d="100"/>
          <a:sy n="111" d="100"/>
        </p:scale>
        <p:origin x="70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895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063e606fdb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063e606fdb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642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063e606fdb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063e606fdb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852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103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06348ffd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06348ffd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448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9877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063e606fdb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063e606fdb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694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063e606fdb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063e606fdb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0035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063e606fdb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063e606fdb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752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063e606fd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063e606fd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6876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349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063e606fdb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063e606fdb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906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7319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164450" y="1264225"/>
            <a:ext cx="6815100" cy="19272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lvl1pPr lvl="0" algn="ctr">
              <a:lnSpc>
                <a:spcPct val="115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220750" y="3232150"/>
            <a:ext cx="4702500" cy="475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title"/>
          </p:nvPr>
        </p:nvSpPr>
        <p:spPr>
          <a:xfrm>
            <a:off x="1634800" y="2437200"/>
            <a:ext cx="6540000" cy="1245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264400" y="661125"/>
            <a:ext cx="1652100" cy="1511400"/>
          </a:xfrm>
          <a:prstGeom prst="rect">
            <a:avLst/>
          </a:prstGeom>
          <a:solidFill>
            <a:srgbClr val="072C4E">
              <a:alpha val="8631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9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1754525" y="3682800"/>
            <a:ext cx="4863900" cy="464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pic>
        <p:nvPicPr>
          <p:cNvPr id="35" name="Google Shape;35;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6" name="Google Shape;36;p7"/>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7"/>
          <p:cNvSpPr txBox="1">
            <a:spLocks noGrp="1"/>
          </p:cNvSpPr>
          <p:nvPr>
            <p:ph type="subTitle" idx="1"/>
          </p:nvPr>
        </p:nvSpPr>
        <p:spPr>
          <a:xfrm>
            <a:off x="948600" y="170030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58"/>
        <p:cNvGrpSpPr/>
        <p:nvPr/>
      </p:nvGrpSpPr>
      <p:grpSpPr>
        <a:xfrm>
          <a:off x="0" y="0"/>
          <a:ext cx="0" cy="0"/>
          <a:chOff x="0" y="0"/>
          <a:chExt cx="0" cy="0"/>
        </a:xfrm>
      </p:grpSpPr>
      <p:pic>
        <p:nvPicPr>
          <p:cNvPr id="59" name="Google Shape;59;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60" name="Google Shape;60;p14"/>
          <p:cNvSpPr txBox="1">
            <a:spLocks noGrp="1"/>
          </p:cNvSpPr>
          <p:nvPr>
            <p:ph type="title"/>
          </p:nvPr>
        </p:nvSpPr>
        <p:spPr>
          <a:xfrm>
            <a:off x="1634800" y="2437200"/>
            <a:ext cx="6540000" cy="1245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1" name="Google Shape;61;p14"/>
          <p:cNvSpPr txBox="1">
            <a:spLocks noGrp="1"/>
          </p:cNvSpPr>
          <p:nvPr>
            <p:ph type="title" idx="2" hasCustomPrompt="1"/>
          </p:nvPr>
        </p:nvSpPr>
        <p:spPr>
          <a:xfrm>
            <a:off x="1258150" y="653300"/>
            <a:ext cx="1652100" cy="1511400"/>
          </a:xfrm>
          <a:prstGeom prst="rect">
            <a:avLst/>
          </a:prstGeom>
          <a:solidFill>
            <a:srgbClr val="072C4E">
              <a:alpha val="8631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9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2" name="Google Shape;62;p14"/>
          <p:cNvSpPr txBox="1">
            <a:spLocks noGrp="1"/>
          </p:cNvSpPr>
          <p:nvPr>
            <p:ph type="subTitle" idx="1"/>
          </p:nvPr>
        </p:nvSpPr>
        <p:spPr>
          <a:xfrm>
            <a:off x="1754525" y="3682800"/>
            <a:ext cx="4863900" cy="464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35"/>
        <p:cNvGrpSpPr/>
        <p:nvPr/>
      </p:nvGrpSpPr>
      <p:grpSpPr>
        <a:xfrm>
          <a:off x="0" y="0"/>
          <a:ext cx="0" cy="0"/>
          <a:chOff x="0" y="0"/>
          <a:chExt cx="0" cy="0"/>
        </a:xfrm>
      </p:grpSpPr>
      <p:pic>
        <p:nvPicPr>
          <p:cNvPr id="136" name="Google Shape;136;p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7" name="Google Shape;137;p26"/>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 name="Google Shape;139;p26"/>
          <p:cNvSpPr txBox="1">
            <a:spLocks noGrp="1"/>
          </p:cNvSpPr>
          <p:nvPr>
            <p:ph type="subTitle" idx="1"/>
          </p:nvPr>
        </p:nvSpPr>
        <p:spPr>
          <a:xfrm>
            <a:off x="4832040" y="1743825"/>
            <a:ext cx="3254100" cy="2083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6"/>
          <p:cNvSpPr txBox="1">
            <a:spLocks noGrp="1"/>
          </p:cNvSpPr>
          <p:nvPr>
            <p:ph type="subTitle" idx="2"/>
          </p:nvPr>
        </p:nvSpPr>
        <p:spPr>
          <a:xfrm>
            <a:off x="1057863" y="1743825"/>
            <a:ext cx="3254100" cy="2083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0"/>
        <p:cNvGrpSpPr/>
        <p:nvPr/>
      </p:nvGrpSpPr>
      <p:grpSpPr>
        <a:xfrm>
          <a:off x="0" y="0"/>
          <a:ext cx="0" cy="0"/>
          <a:chOff x="0" y="0"/>
          <a:chExt cx="0" cy="0"/>
        </a:xfrm>
      </p:grpSpPr>
      <p:pic>
        <p:nvPicPr>
          <p:cNvPr id="221" name="Google Shape;221;p3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2" name="Google Shape;222;p35"/>
          <p:cNvSpPr/>
          <p:nvPr/>
        </p:nvSpPr>
        <p:spPr>
          <a:xfrm>
            <a:off x="1057350" y="663150"/>
            <a:ext cx="7029300" cy="3817200"/>
          </a:xfrm>
          <a:prstGeom prst="rect">
            <a:avLst/>
          </a:prstGeom>
          <a:solidFill>
            <a:srgbClr val="072C4E">
              <a:alpha val="86310"/>
            </a:srgbClr>
          </a:solidFill>
          <a:ln w="38100" cap="flat" cmpd="sng">
            <a:solidFill>
              <a:srgbClr val="FFE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53"/>
        <p:cNvGrpSpPr/>
        <p:nvPr/>
      </p:nvGrpSpPr>
      <p:grpSpPr>
        <a:xfrm>
          <a:off x="0" y="0"/>
          <a:ext cx="0" cy="0"/>
          <a:chOff x="0" y="0"/>
          <a:chExt cx="0" cy="0"/>
        </a:xfrm>
      </p:grpSpPr>
      <p:pic>
        <p:nvPicPr>
          <p:cNvPr id="54" name="Google Shape;54;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5" name="Google Shape;55;p13"/>
          <p:cNvSpPr txBox="1">
            <a:spLocks noGrp="1"/>
          </p:cNvSpPr>
          <p:nvPr>
            <p:ph type="title"/>
          </p:nvPr>
        </p:nvSpPr>
        <p:spPr>
          <a:xfrm>
            <a:off x="1634800" y="2437200"/>
            <a:ext cx="6540000" cy="1245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6" name="Google Shape;56;p13"/>
          <p:cNvSpPr txBox="1">
            <a:spLocks noGrp="1"/>
          </p:cNvSpPr>
          <p:nvPr>
            <p:ph type="title" idx="2" hasCustomPrompt="1"/>
          </p:nvPr>
        </p:nvSpPr>
        <p:spPr>
          <a:xfrm>
            <a:off x="6522700" y="676775"/>
            <a:ext cx="1652100" cy="1511400"/>
          </a:xfrm>
          <a:prstGeom prst="rect">
            <a:avLst/>
          </a:prstGeom>
          <a:solidFill>
            <a:srgbClr val="072C4E">
              <a:alpha val="8631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9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7" name="Google Shape;57;p13"/>
          <p:cNvSpPr txBox="1">
            <a:spLocks noGrp="1"/>
          </p:cNvSpPr>
          <p:nvPr>
            <p:ph type="subTitle" idx="1"/>
          </p:nvPr>
        </p:nvSpPr>
        <p:spPr>
          <a:xfrm>
            <a:off x="2973725" y="3682800"/>
            <a:ext cx="4863900" cy="464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979107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58"/>
        <p:cNvGrpSpPr/>
        <p:nvPr/>
      </p:nvGrpSpPr>
      <p:grpSpPr>
        <a:xfrm>
          <a:off x="0" y="0"/>
          <a:ext cx="0" cy="0"/>
          <a:chOff x="0" y="0"/>
          <a:chExt cx="0" cy="0"/>
        </a:xfrm>
      </p:grpSpPr>
      <p:pic>
        <p:nvPicPr>
          <p:cNvPr id="59" name="Google Shape;59;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60" name="Google Shape;60;p14"/>
          <p:cNvSpPr txBox="1">
            <a:spLocks noGrp="1"/>
          </p:cNvSpPr>
          <p:nvPr>
            <p:ph type="title"/>
          </p:nvPr>
        </p:nvSpPr>
        <p:spPr>
          <a:xfrm>
            <a:off x="1634800" y="2437200"/>
            <a:ext cx="6540000" cy="1245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1" name="Google Shape;61;p14"/>
          <p:cNvSpPr txBox="1">
            <a:spLocks noGrp="1"/>
          </p:cNvSpPr>
          <p:nvPr>
            <p:ph type="title" idx="2" hasCustomPrompt="1"/>
          </p:nvPr>
        </p:nvSpPr>
        <p:spPr>
          <a:xfrm>
            <a:off x="1258150" y="653300"/>
            <a:ext cx="1652100" cy="1511400"/>
          </a:xfrm>
          <a:prstGeom prst="rect">
            <a:avLst/>
          </a:prstGeom>
          <a:solidFill>
            <a:srgbClr val="072C4E">
              <a:alpha val="8631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9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2" name="Google Shape;62;p14"/>
          <p:cNvSpPr txBox="1">
            <a:spLocks noGrp="1"/>
          </p:cNvSpPr>
          <p:nvPr>
            <p:ph type="subTitle" idx="1"/>
          </p:nvPr>
        </p:nvSpPr>
        <p:spPr>
          <a:xfrm>
            <a:off x="1754525" y="3682800"/>
            <a:ext cx="4863900" cy="464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647754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Comfortaa"/>
              <a:buNone/>
              <a:defRPr sz="3500" b="1">
                <a:solidFill>
                  <a:schemeClr val="dk1"/>
                </a:solidFill>
                <a:latin typeface="Comfortaa"/>
                <a:ea typeface="Comfortaa"/>
                <a:cs typeface="Comfortaa"/>
                <a:sym typeface="Comfortaa"/>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60" r:id="rId5"/>
    <p:sldLayoutId id="2147483672" r:id="rId6"/>
    <p:sldLayoutId id="2147483681"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3"/>
        <p:cNvGrpSpPr/>
        <p:nvPr/>
      </p:nvGrpSpPr>
      <p:grpSpPr>
        <a:xfrm>
          <a:off x="0" y="0"/>
          <a:ext cx="0" cy="0"/>
          <a:chOff x="0" y="0"/>
          <a:chExt cx="0" cy="0"/>
        </a:xfrm>
      </p:grpSpPr>
      <p:sp>
        <p:nvSpPr>
          <p:cNvPr id="224" name="Google Shape;224;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25" name="Google Shape;225;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dirty="0">
                <a:latin typeface="Lato" panose="020F0502020204030203" pitchFamily="34" charset="0"/>
                <a:ea typeface="Lato" panose="020F0502020204030203" pitchFamily="34" charset="0"/>
                <a:cs typeface="Lato" panose="020F0502020204030203" pitchFamily="34" charset="0"/>
              </a:rPr>
              <a:t>PDA Course </a:t>
            </a:r>
            <a:r>
              <a:rPr lang="en-CA" dirty="0">
                <a:solidFill>
                  <a:schemeClr val="dk2"/>
                </a:solidFill>
                <a:latin typeface="Lato" panose="020F0502020204030203" pitchFamily="34" charset="0"/>
                <a:ea typeface="Lato" panose="020F0502020204030203" pitchFamily="34" charset="0"/>
                <a:cs typeface="Lato" panose="020F0502020204030203" pitchFamily="34" charset="0"/>
              </a:rPr>
              <a:t>Project</a:t>
            </a:r>
          </a:p>
        </p:txBody>
      </p:sp>
      <p:sp>
        <p:nvSpPr>
          <p:cNvPr id="318" name="Google Shape;318;p46"/>
          <p:cNvSpPr txBox="1">
            <a:spLocks noGrp="1"/>
          </p:cNvSpPr>
          <p:nvPr>
            <p:ph type="subTitle" idx="1"/>
          </p:nvPr>
        </p:nvSpPr>
        <p:spPr>
          <a:xfrm>
            <a:off x="716550" y="1443183"/>
            <a:ext cx="7710899" cy="1124892"/>
          </a:xfrm>
          <a:prstGeom prst="rect">
            <a:avLst/>
          </a:prstGeom>
        </p:spPr>
        <p:txBody>
          <a:bodyPr spcFirstLastPara="1" wrap="square" lIns="91425" tIns="91425" rIns="91425" bIns="91425" anchor="t" anchorCtr="0">
            <a:noAutofit/>
          </a:bodyPr>
          <a:lstStyle/>
          <a:p>
            <a:pPr marL="139700" lvl="0" indent="0" algn="ctr" rtl="0">
              <a:spcBef>
                <a:spcPts val="1000"/>
              </a:spcBef>
              <a:spcAft>
                <a:spcPts val="0"/>
              </a:spcAft>
              <a:buSzPts val="1400"/>
              <a:buNone/>
            </a:pPr>
            <a:r>
              <a:rPr lang="en-CA" sz="2600" b="1" u="sng" dirty="0"/>
              <a:t>DATA ANALYSIS ON A</a:t>
            </a:r>
          </a:p>
          <a:p>
            <a:pPr marL="139700" lvl="0" indent="0" algn="ctr" rtl="0">
              <a:spcBef>
                <a:spcPts val="1000"/>
              </a:spcBef>
              <a:spcAft>
                <a:spcPts val="0"/>
              </a:spcAft>
              <a:buSzPts val="1400"/>
              <a:buNone/>
            </a:pPr>
            <a:r>
              <a:rPr lang="en-CA" sz="2600" b="1" u="sng" dirty="0"/>
              <a:t>MERGED DATASET AFTER CLEANING</a:t>
            </a:r>
          </a:p>
        </p:txBody>
      </p:sp>
      <p:cxnSp>
        <p:nvCxnSpPr>
          <p:cNvPr id="319" name="Google Shape;319;p46"/>
          <p:cNvCxnSpPr>
            <a:cxnSpLocks/>
          </p:cNvCxnSpPr>
          <p:nvPr/>
        </p:nvCxnSpPr>
        <p:spPr>
          <a:xfrm rot="16200000" flipH="1">
            <a:off x="6724648" y="3265217"/>
            <a:ext cx="1892456" cy="1090908"/>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320" name="Google Shape;320;p46"/>
          <p:cNvCxnSpPr>
            <a:cxnSpLocks/>
          </p:cNvCxnSpPr>
          <p:nvPr/>
        </p:nvCxnSpPr>
        <p:spPr>
          <a:xfrm flipV="1">
            <a:off x="6007659" y="386597"/>
            <a:ext cx="2654781" cy="889911"/>
          </a:xfrm>
          <a:prstGeom prst="bentConnector3">
            <a:avLst>
              <a:gd name="adj1" fmla="val 50000"/>
            </a:avLst>
          </a:prstGeom>
          <a:noFill/>
          <a:ln w="28575" cap="flat" cmpd="sng">
            <a:solidFill>
              <a:schemeClr val="dk2"/>
            </a:solidFill>
            <a:prstDash val="solid"/>
            <a:round/>
            <a:headEnd type="oval" w="med" len="med"/>
            <a:tailEnd type="none" w="med" len="med"/>
          </a:ln>
        </p:spPr>
      </p:cxnSp>
      <p:sp>
        <p:nvSpPr>
          <p:cNvPr id="46" name="Google Shape;318;p46">
            <a:extLst>
              <a:ext uri="{FF2B5EF4-FFF2-40B4-BE49-F238E27FC236}">
                <a16:creationId xmlns:a16="http://schemas.microsoft.com/office/drawing/2014/main" id="{EB4F4108-0532-68D9-E7F2-B1F439124BA4}"/>
              </a:ext>
            </a:extLst>
          </p:cNvPr>
          <p:cNvSpPr txBox="1">
            <a:spLocks/>
          </p:cNvSpPr>
          <p:nvPr/>
        </p:nvSpPr>
        <p:spPr>
          <a:xfrm>
            <a:off x="5717316" y="3648390"/>
            <a:ext cx="4998028" cy="15809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Lato"/>
                <a:ea typeface="Lato"/>
                <a:cs typeface="Lato"/>
                <a:sym typeface="Lato"/>
              </a:defRPr>
            </a:lvl9pPr>
          </a:lstStyle>
          <a:p>
            <a:pPr marL="139700" indent="0">
              <a:spcBef>
                <a:spcPts val="1000"/>
              </a:spcBef>
              <a:buSzPts val="1400"/>
              <a:buFont typeface="Nunito Light"/>
              <a:buNone/>
            </a:pPr>
            <a:r>
              <a:rPr lang="en-CA" sz="2000" b="1" dirty="0"/>
              <a:t>AUTHOR </a:t>
            </a:r>
            <a:r>
              <a:rPr lang="en-CA" sz="2000" b="1" u="sng" dirty="0"/>
              <a:t>NAME</a:t>
            </a:r>
            <a:r>
              <a:rPr lang="en-CA" sz="2000" b="1" dirty="0"/>
              <a:t>:</a:t>
            </a:r>
          </a:p>
          <a:p>
            <a:pPr marL="139700" indent="0">
              <a:spcBef>
                <a:spcPts val="1000"/>
              </a:spcBef>
              <a:buSzPts val="1400"/>
              <a:buFont typeface="Nunito Light"/>
              <a:buNone/>
            </a:pPr>
            <a:r>
              <a:rPr lang="en-CA" sz="2000" b="1" dirty="0"/>
              <a:t>XUE LIU (Alexia)</a:t>
            </a:r>
          </a:p>
        </p:txBody>
      </p:sp>
      <p:grpSp>
        <p:nvGrpSpPr>
          <p:cNvPr id="57" name="Google Shape;9333;p88">
            <a:extLst>
              <a:ext uri="{FF2B5EF4-FFF2-40B4-BE49-F238E27FC236}">
                <a16:creationId xmlns:a16="http://schemas.microsoft.com/office/drawing/2014/main" id="{1E26B26A-7E4E-92D2-E7B6-D2141CDA8CB4}"/>
              </a:ext>
            </a:extLst>
          </p:cNvPr>
          <p:cNvGrpSpPr/>
          <p:nvPr/>
        </p:nvGrpSpPr>
        <p:grpSpPr>
          <a:xfrm>
            <a:off x="7335049" y="3168373"/>
            <a:ext cx="534333" cy="504390"/>
            <a:chOff x="2141000" y="1954475"/>
            <a:chExt cx="296975" cy="296175"/>
          </a:xfrm>
          <a:solidFill>
            <a:schemeClr val="accent6"/>
          </a:solidFill>
        </p:grpSpPr>
        <p:sp>
          <p:nvSpPr>
            <p:cNvPr id="58" name="Google Shape;9334;p88">
              <a:extLst>
                <a:ext uri="{FF2B5EF4-FFF2-40B4-BE49-F238E27FC236}">
                  <a16:creationId xmlns:a16="http://schemas.microsoft.com/office/drawing/2014/main" id="{269FEEDB-597F-9602-F2A7-78E5420A0131}"/>
                </a:ext>
              </a:extLst>
            </p:cNvPr>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9335;p88">
              <a:extLst>
                <a:ext uri="{FF2B5EF4-FFF2-40B4-BE49-F238E27FC236}">
                  <a16:creationId xmlns:a16="http://schemas.microsoft.com/office/drawing/2014/main" id="{A65481A3-63D3-F6B0-E1D6-3217AD291ABA}"/>
                </a:ext>
              </a:extLst>
            </p:cNvPr>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9336;p88">
              <a:extLst>
                <a:ext uri="{FF2B5EF4-FFF2-40B4-BE49-F238E27FC236}">
                  <a16:creationId xmlns:a16="http://schemas.microsoft.com/office/drawing/2014/main" id="{D9F097D5-C218-A088-2945-53A9DD4D309F}"/>
                </a:ext>
              </a:extLst>
            </p:cNvPr>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9337;p88">
              <a:extLst>
                <a:ext uri="{FF2B5EF4-FFF2-40B4-BE49-F238E27FC236}">
                  <a16:creationId xmlns:a16="http://schemas.microsoft.com/office/drawing/2014/main" id="{0D2A5B16-05CC-D5AC-5AE3-1E923ADAAF06}"/>
                </a:ext>
              </a:extLst>
            </p:cNvPr>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42833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grpSp>
        <p:nvGrpSpPr>
          <p:cNvPr id="18" name="Q4_Q5">
            <a:extLst>
              <a:ext uri="{FF2B5EF4-FFF2-40B4-BE49-F238E27FC236}">
                <a16:creationId xmlns:a16="http://schemas.microsoft.com/office/drawing/2014/main" id="{73A97628-D1DC-4557-344D-E43706530165}"/>
              </a:ext>
            </a:extLst>
          </p:cNvPr>
          <p:cNvGrpSpPr/>
          <p:nvPr/>
        </p:nvGrpSpPr>
        <p:grpSpPr>
          <a:xfrm>
            <a:off x="303836" y="207301"/>
            <a:ext cx="8530982" cy="4728898"/>
            <a:chOff x="303836" y="207301"/>
            <a:chExt cx="8530982" cy="4728898"/>
          </a:xfrm>
        </p:grpSpPr>
        <p:sp>
          <p:nvSpPr>
            <p:cNvPr id="9" name="Rectangle 8">
              <a:extLst>
                <a:ext uri="{FF2B5EF4-FFF2-40B4-BE49-F238E27FC236}">
                  <a16:creationId xmlns:a16="http://schemas.microsoft.com/office/drawing/2014/main" id="{CB8879F5-CECA-6D29-1A5C-F553AFC96C04}"/>
                </a:ext>
              </a:extLst>
            </p:cNvPr>
            <p:cNvSpPr>
              <a:spLocks/>
            </p:cNvSpPr>
            <p:nvPr/>
          </p:nvSpPr>
          <p:spPr>
            <a:xfrm>
              <a:off x="303836" y="207301"/>
              <a:ext cx="8530982" cy="4728898"/>
            </a:xfrm>
            <a:prstGeom prst="rect">
              <a:avLst/>
            </a:prstGeom>
            <a:solidFill>
              <a:srgbClr val="072C4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2" name="Google Shape;612;p66"/>
            <p:cNvSpPr>
              <a:spLocks/>
            </p:cNvSpPr>
            <p:nvPr/>
          </p:nvSpPr>
          <p:spPr>
            <a:xfrm>
              <a:off x="303836" y="207301"/>
              <a:ext cx="8530982" cy="4728898"/>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AB368641-E021-EFD6-A067-E32EB95F9646}"/>
                </a:ext>
              </a:extLst>
            </p:cNvPr>
            <p:cNvSpPr txBox="1">
              <a:spLocks/>
            </p:cNvSpPr>
            <p:nvPr/>
          </p:nvSpPr>
          <p:spPr>
            <a:xfrm>
              <a:off x="480528" y="529868"/>
              <a:ext cx="2968834" cy="3600986"/>
            </a:xfrm>
            <a:prstGeom prst="rect">
              <a:avLst/>
            </a:prstGeom>
            <a:noFill/>
          </p:spPr>
          <p:txBody>
            <a:bodyPr wrap="square" rtlCol="0">
              <a:spAutoFit/>
            </a:bodyPr>
            <a:lstStyle/>
            <a:p>
              <a:r>
                <a:rPr lang="en-CA" sz="1600" b="1" u="sng" dirty="0">
                  <a:solidFill>
                    <a:schemeClr val="accent6"/>
                  </a:solidFill>
                  <a:latin typeface="Lato"/>
                  <a:ea typeface="Lato"/>
                  <a:cs typeface="Lato"/>
                </a:rPr>
                <a:t>Q4 : What is the mean energy supply per capita?</a:t>
              </a:r>
            </a:p>
            <a:p>
              <a:endParaRPr lang="en-CA" sz="1600" b="1" dirty="0">
                <a:solidFill>
                  <a:schemeClr val="accent6"/>
                </a:solidFill>
                <a:latin typeface="Lato"/>
                <a:ea typeface="Lato"/>
                <a:cs typeface="Lato"/>
              </a:endParaRPr>
            </a:p>
            <a:p>
              <a:r>
                <a:rPr lang="en-CA" dirty="0">
                  <a:solidFill>
                    <a:schemeClr val="accent6"/>
                  </a:solidFill>
                  <a:latin typeface="+mn-lt"/>
                  <a:ea typeface="Lato"/>
                  <a:cs typeface="Lato"/>
                </a:rPr>
                <a:t>Use </a:t>
              </a:r>
              <a:r>
                <a:rPr lang="en-CA" b="1" u="sng" dirty="0">
                  <a:solidFill>
                    <a:srgbClr val="FFE000"/>
                  </a:solidFill>
                  <a:latin typeface="+mn-lt"/>
                  <a:ea typeface="Lato"/>
                  <a:cs typeface="Lato"/>
                </a:rPr>
                <a:t>mean() </a:t>
              </a:r>
              <a:r>
                <a:rPr lang="en-CA" dirty="0">
                  <a:solidFill>
                    <a:schemeClr val="accent6"/>
                  </a:solidFill>
                  <a:latin typeface="+mn-lt"/>
                  <a:ea typeface="Lato"/>
                  <a:cs typeface="Lato"/>
                </a:rPr>
                <a:t>to find the mean of energy supply per capita.</a:t>
              </a:r>
            </a:p>
            <a:p>
              <a:endParaRPr lang="en-CA" sz="1600" b="1" dirty="0">
                <a:solidFill>
                  <a:schemeClr val="accent6"/>
                </a:solidFill>
                <a:latin typeface="Lato"/>
                <a:ea typeface="Lato"/>
                <a:cs typeface="Lato"/>
              </a:endParaRPr>
            </a:p>
            <a:p>
              <a:endParaRPr lang="en-CA" sz="1600" b="1" dirty="0">
                <a:solidFill>
                  <a:schemeClr val="accent6"/>
                </a:solidFill>
                <a:latin typeface="Lato"/>
                <a:ea typeface="Lato"/>
                <a:cs typeface="Lato"/>
              </a:endParaRPr>
            </a:p>
            <a:p>
              <a:r>
                <a:rPr lang="en-CA" sz="1600" b="1" u="sng" dirty="0">
                  <a:solidFill>
                    <a:schemeClr val="accent6"/>
                  </a:solidFill>
                  <a:latin typeface="Lato"/>
                  <a:ea typeface="Lato"/>
                  <a:cs typeface="Lato"/>
                </a:rPr>
                <a:t>Q5 : Which country has the maximum % Renewable and what is the percentage? </a:t>
              </a:r>
            </a:p>
            <a:p>
              <a:endParaRPr lang="en-CA" sz="1600" b="1" dirty="0">
                <a:solidFill>
                  <a:schemeClr val="accent6"/>
                </a:solidFill>
                <a:latin typeface="Lato"/>
                <a:ea typeface="Lato"/>
                <a:cs typeface="Lato"/>
              </a:endParaRPr>
            </a:p>
            <a:p>
              <a:r>
                <a:rPr lang="en-CA" dirty="0">
                  <a:solidFill>
                    <a:schemeClr val="accent6"/>
                  </a:solidFill>
                  <a:latin typeface="+mn-lt"/>
                  <a:ea typeface="Lato"/>
                  <a:cs typeface="Lato"/>
                </a:rPr>
                <a:t>Use </a:t>
              </a:r>
              <a:r>
                <a:rPr lang="en-CA" b="1" u="sng" dirty="0" err="1">
                  <a:solidFill>
                    <a:srgbClr val="FFE000"/>
                  </a:solidFill>
                  <a:latin typeface="+mn-lt"/>
                  <a:ea typeface="Lato"/>
                  <a:cs typeface="Lato"/>
                </a:rPr>
                <a:t>idxmax</a:t>
              </a:r>
              <a:r>
                <a:rPr lang="en-CA" b="1" u="sng" dirty="0">
                  <a:solidFill>
                    <a:srgbClr val="FFE000"/>
                  </a:solidFill>
                  <a:latin typeface="+mn-lt"/>
                  <a:ea typeface="Lato"/>
                  <a:cs typeface="Lato"/>
                </a:rPr>
                <a:t>() </a:t>
              </a:r>
              <a:r>
                <a:rPr lang="en-CA" dirty="0">
                  <a:solidFill>
                    <a:schemeClr val="accent6"/>
                  </a:solidFill>
                  <a:latin typeface="+mn-lt"/>
                  <a:ea typeface="Lato"/>
                  <a:cs typeface="Lato"/>
                </a:rPr>
                <a:t>to find the maximum % Renewable country, and use </a:t>
              </a:r>
              <a:r>
                <a:rPr lang="en-CA" b="1" u="sng" dirty="0">
                  <a:solidFill>
                    <a:srgbClr val="FFE000"/>
                  </a:solidFill>
                  <a:latin typeface="+mn-lt"/>
                  <a:ea typeface="Lato"/>
                  <a:cs typeface="Lato"/>
                </a:rPr>
                <a:t>loc[] </a:t>
              </a:r>
              <a:r>
                <a:rPr lang="en-CA" dirty="0">
                  <a:solidFill>
                    <a:schemeClr val="accent6"/>
                  </a:solidFill>
                  <a:latin typeface="+mn-lt"/>
                  <a:ea typeface="Lato"/>
                  <a:cs typeface="Lato"/>
                </a:rPr>
                <a:t>to return this country's percentage.</a:t>
              </a:r>
              <a:endParaRPr lang="en-CA" dirty="0">
                <a:solidFill>
                  <a:schemeClr val="accent6"/>
                </a:solidFill>
                <a:latin typeface="+mn-lt"/>
              </a:endParaRPr>
            </a:p>
          </p:txBody>
        </p:sp>
        <p:pic>
          <p:nvPicPr>
            <p:cNvPr id="8" name="Picture 7">
              <a:extLst>
                <a:ext uri="{FF2B5EF4-FFF2-40B4-BE49-F238E27FC236}">
                  <a16:creationId xmlns:a16="http://schemas.microsoft.com/office/drawing/2014/main" id="{54F2D98E-A536-7F4F-04CE-7FEBAEA5FEAE}"/>
                </a:ext>
              </a:extLst>
            </p:cNvPr>
            <p:cNvPicPr>
              <a:picLocks noChangeAspect="1"/>
            </p:cNvPicPr>
            <p:nvPr/>
          </p:nvPicPr>
          <p:blipFill>
            <a:blip r:embed="rId3"/>
            <a:stretch>
              <a:fillRect/>
            </a:stretch>
          </p:blipFill>
          <p:spPr>
            <a:xfrm>
              <a:off x="3618460" y="2245405"/>
              <a:ext cx="4872116" cy="1322684"/>
            </a:xfrm>
            <a:prstGeom prst="rect">
              <a:avLst/>
            </a:prstGeom>
          </p:spPr>
        </p:pic>
        <p:pic>
          <p:nvPicPr>
            <p:cNvPr id="4" name="Picture 3">
              <a:extLst>
                <a:ext uri="{FF2B5EF4-FFF2-40B4-BE49-F238E27FC236}">
                  <a16:creationId xmlns:a16="http://schemas.microsoft.com/office/drawing/2014/main" id="{44AE68E9-AA25-5BB4-9FE8-7AE0AC04D0D4}"/>
                </a:ext>
              </a:extLst>
            </p:cNvPr>
            <p:cNvPicPr>
              <a:picLocks noChangeAspect="1"/>
            </p:cNvPicPr>
            <p:nvPr/>
          </p:nvPicPr>
          <p:blipFill>
            <a:blip r:embed="rId4"/>
            <a:stretch>
              <a:fillRect/>
            </a:stretch>
          </p:blipFill>
          <p:spPr>
            <a:xfrm>
              <a:off x="3618460" y="635904"/>
              <a:ext cx="4872116" cy="966896"/>
            </a:xfrm>
            <a:prstGeom prst="rect">
              <a:avLst/>
            </a:prstGeom>
          </p:spPr>
        </p:pic>
      </p:grpSp>
      <p:grpSp>
        <p:nvGrpSpPr>
          <p:cNvPr id="26" name="Q6_Q7">
            <a:extLst>
              <a:ext uri="{FF2B5EF4-FFF2-40B4-BE49-F238E27FC236}">
                <a16:creationId xmlns:a16="http://schemas.microsoft.com/office/drawing/2014/main" id="{7B2DFB15-84C4-EF52-7927-0460C6D7D493}"/>
              </a:ext>
            </a:extLst>
          </p:cNvPr>
          <p:cNvGrpSpPr/>
          <p:nvPr/>
        </p:nvGrpSpPr>
        <p:grpSpPr>
          <a:xfrm>
            <a:off x="307633" y="206828"/>
            <a:ext cx="8530982" cy="4728898"/>
            <a:chOff x="307633" y="206828"/>
            <a:chExt cx="8530982" cy="4728898"/>
          </a:xfrm>
        </p:grpSpPr>
        <p:sp>
          <p:nvSpPr>
            <p:cNvPr id="7" name="Google Shape;612;p66">
              <a:extLst>
                <a:ext uri="{FF2B5EF4-FFF2-40B4-BE49-F238E27FC236}">
                  <a16:creationId xmlns:a16="http://schemas.microsoft.com/office/drawing/2014/main" id="{5C52F30F-02A1-AD83-A5AB-EE0C3C67BDE5}"/>
                </a:ext>
              </a:extLst>
            </p:cNvPr>
            <p:cNvSpPr/>
            <p:nvPr/>
          </p:nvSpPr>
          <p:spPr>
            <a:xfrm>
              <a:off x="307633" y="206828"/>
              <a:ext cx="8530982" cy="4728898"/>
            </a:xfrm>
            <a:prstGeom prst="rect">
              <a:avLst/>
            </a:prstGeom>
            <a:solidFill>
              <a:srgbClr val="072C4E"/>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D3033959-5D99-C5FE-C15A-2E55C336A8FA}"/>
                </a:ext>
              </a:extLst>
            </p:cNvPr>
            <p:cNvSpPr txBox="1"/>
            <p:nvPr/>
          </p:nvSpPr>
          <p:spPr>
            <a:xfrm>
              <a:off x="484324" y="309119"/>
              <a:ext cx="2965037" cy="4154984"/>
            </a:xfrm>
            <a:prstGeom prst="rect">
              <a:avLst/>
            </a:prstGeom>
            <a:noFill/>
          </p:spPr>
          <p:txBody>
            <a:bodyPr wrap="square" rtlCol="0">
              <a:spAutoFit/>
            </a:bodyPr>
            <a:lstStyle/>
            <a:p>
              <a:r>
                <a:rPr lang="en-CA" sz="1600" b="1" u="sng" dirty="0">
                  <a:solidFill>
                    <a:schemeClr val="accent6"/>
                  </a:solidFill>
                  <a:latin typeface="Lato"/>
                  <a:ea typeface="Lato"/>
                  <a:cs typeface="Lato"/>
                </a:rPr>
                <a:t>Q6 : Which country has the highest ratio and what is the ratio? </a:t>
              </a:r>
            </a:p>
            <a:p>
              <a:endParaRPr lang="en-CA" sz="1600" b="1" u="sng" dirty="0">
                <a:solidFill>
                  <a:schemeClr val="accent6"/>
                </a:solidFill>
                <a:latin typeface="Lato"/>
                <a:ea typeface="Lato"/>
                <a:cs typeface="Lato"/>
              </a:endParaRPr>
            </a:p>
            <a:p>
              <a:r>
                <a:rPr lang="en-CA" dirty="0">
                  <a:solidFill>
                    <a:schemeClr val="accent6"/>
                  </a:solidFill>
                  <a:latin typeface="+mn-lt"/>
                  <a:ea typeface="Lato"/>
                  <a:cs typeface="Lato"/>
                </a:rPr>
                <a:t>Use </a:t>
              </a:r>
              <a:r>
                <a:rPr lang="en-CA" b="1" u="sng" dirty="0" err="1">
                  <a:solidFill>
                    <a:srgbClr val="FFE000"/>
                  </a:solidFill>
                  <a:latin typeface="+mn-lt"/>
                  <a:ea typeface="Lato"/>
                  <a:cs typeface="Lato"/>
                </a:rPr>
                <a:t>idxmax</a:t>
              </a:r>
              <a:r>
                <a:rPr lang="en-CA" b="1" u="sng" dirty="0">
                  <a:solidFill>
                    <a:srgbClr val="FFE000"/>
                  </a:solidFill>
                  <a:latin typeface="+mn-lt"/>
                  <a:ea typeface="Lato"/>
                  <a:cs typeface="Lato"/>
                </a:rPr>
                <a:t>() </a:t>
              </a:r>
              <a:r>
                <a:rPr lang="en-CA" dirty="0">
                  <a:solidFill>
                    <a:schemeClr val="accent6"/>
                  </a:solidFill>
                  <a:latin typeface="+mn-lt"/>
                  <a:ea typeface="Lato"/>
                  <a:cs typeface="Lato"/>
                </a:rPr>
                <a:t>to find the country with the maximum ratio, and use </a:t>
              </a:r>
              <a:r>
                <a:rPr lang="en-CA" b="1" u="sng" dirty="0">
                  <a:solidFill>
                    <a:srgbClr val="FFE000"/>
                  </a:solidFill>
                  <a:latin typeface="+mn-lt"/>
                  <a:ea typeface="Lato"/>
                  <a:cs typeface="Lato"/>
                </a:rPr>
                <a:t>loc[] </a:t>
              </a:r>
              <a:r>
                <a:rPr lang="en-CA" dirty="0">
                  <a:solidFill>
                    <a:schemeClr val="accent6"/>
                  </a:solidFill>
                  <a:latin typeface="+mn-lt"/>
                  <a:ea typeface="Lato"/>
                  <a:cs typeface="Lato"/>
                </a:rPr>
                <a:t>return this country's ratio.</a:t>
              </a:r>
            </a:p>
            <a:p>
              <a:endParaRPr lang="en-CA" sz="1600" b="1" dirty="0">
                <a:solidFill>
                  <a:schemeClr val="accent6"/>
                </a:solidFill>
                <a:latin typeface="Lato"/>
                <a:ea typeface="Lato"/>
                <a:cs typeface="Lato"/>
              </a:endParaRPr>
            </a:p>
            <a:p>
              <a:r>
                <a:rPr lang="en-CA" sz="1600" b="1" u="sng" dirty="0">
                  <a:solidFill>
                    <a:schemeClr val="accent6"/>
                  </a:solidFill>
                  <a:latin typeface="Lato"/>
                  <a:ea typeface="Lato"/>
                  <a:cs typeface="Lato"/>
                </a:rPr>
                <a:t>Q7 : What is the third most populous country according to population estimate? </a:t>
              </a:r>
            </a:p>
            <a:p>
              <a:endParaRPr lang="en-CA" sz="1600" b="1" u="sng" dirty="0">
                <a:solidFill>
                  <a:schemeClr val="accent6"/>
                </a:solidFill>
                <a:latin typeface="Lato"/>
                <a:ea typeface="Lato"/>
                <a:cs typeface="Lato"/>
              </a:endParaRPr>
            </a:p>
            <a:p>
              <a:r>
                <a:rPr lang="en-CA" dirty="0">
                  <a:solidFill>
                    <a:schemeClr val="accent6"/>
                  </a:solidFill>
                  <a:latin typeface="+mn-lt"/>
                  <a:ea typeface="Lato"/>
                  <a:cs typeface="Lato"/>
                </a:rPr>
                <a:t>1. First use </a:t>
              </a:r>
              <a:r>
                <a:rPr lang="en-CA" b="1" u="sng" dirty="0" err="1">
                  <a:solidFill>
                    <a:srgbClr val="FFE000"/>
                  </a:solidFill>
                  <a:latin typeface="+mn-lt"/>
                  <a:ea typeface="Lato"/>
                  <a:cs typeface="Lato"/>
                </a:rPr>
                <a:t>sort_values</a:t>
              </a:r>
              <a:r>
                <a:rPr lang="en-CA" b="1" u="sng" dirty="0">
                  <a:solidFill>
                    <a:srgbClr val="FFE000"/>
                  </a:solidFill>
                  <a:latin typeface="+mn-lt"/>
                  <a:ea typeface="Lato"/>
                  <a:cs typeface="Lato"/>
                </a:rPr>
                <a:t>() </a:t>
              </a:r>
              <a:r>
                <a:rPr lang="en-CA" dirty="0">
                  <a:solidFill>
                    <a:schemeClr val="accent6"/>
                  </a:solidFill>
                  <a:latin typeface="+mn-lt"/>
                  <a:ea typeface="Lato"/>
                  <a:cs typeface="Lato"/>
                </a:rPr>
                <a:t>in descending order, the third row is the third most populous country.</a:t>
              </a:r>
            </a:p>
            <a:p>
              <a:endParaRPr lang="en-CA" sz="800" dirty="0">
                <a:solidFill>
                  <a:schemeClr val="accent6"/>
                </a:solidFill>
                <a:latin typeface="+mn-lt"/>
                <a:ea typeface="Lato"/>
                <a:cs typeface="Lato"/>
              </a:endParaRPr>
            </a:p>
            <a:p>
              <a:r>
                <a:rPr lang="en-CA" dirty="0">
                  <a:solidFill>
                    <a:schemeClr val="accent6"/>
                  </a:solidFill>
                  <a:latin typeface="+mn-lt"/>
                </a:rPr>
                <a:t>2. Use </a:t>
              </a:r>
              <a:r>
                <a:rPr lang="en-CA" b="1" u="sng" dirty="0" err="1">
                  <a:solidFill>
                    <a:srgbClr val="FFE000"/>
                  </a:solidFill>
                  <a:latin typeface="+mn-lt"/>
                </a:rPr>
                <a:t>iloc</a:t>
              </a:r>
              <a:r>
                <a:rPr lang="en-CA" b="1" u="sng" dirty="0">
                  <a:solidFill>
                    <a:srgbClr val="FFE000"/>
                  </a:solidFill>
                  <a:latin typeface="+mn-lt"/>
                </a:rPr>
                <a:t>[2].name </a:t>
              </a:r>
              <a:r>
                <a:rPr lang="en-CA" dirty="0">
                  <a:solidFill>
                    <a:schemeClr val="accent6"/>
                  </a:solidFill>
                  <a:latin typeface="+mn-lt"/>
                </a:rPr>
                <a:t>to return the third row's country name.</a:t>
              </a:r>
            </a:p>
          </p:txBody>
        </p:sp>
        <p:pic>
          <p:nvPicPr>
            <p:cNvPr id="20" name="Picture 19">
              <a:extLst>
                <a:ext uri="{FF2B5EF4-FFF2-40B4-BE49-F238E27FC236}">
                  <a16:creationId xmlns:a16="http://schemas.microsoft.com/office/drawing/2014/main" id="{0CD233A8-08E2-3469-6540-7CC561E3ECBB}"/>
                </a:ext>
              </a:extLst>
            </p:cNvPr>
            <p:cNvPicPr>
              <a:picLocks noChangeAspect="1"/>
            </p:cNvPicPr>
            <p:nvPr/>
          </p:nvPicPr>
          <p:blipFill>
            <a:blip r:embed="rId5"/>
            <a:stretch>
              <a:fillRect/>
            </a:stretch>
          </p:blipFill>
          <p:spPr>
            <a:xfrm>
              <a:off x="3449361" y="529395"/>
              <a:ext cx="5037417" cy="1281179"/>
            </a:xfrm>
            <a:prstGeom prst="rect">
              <a:avLst/>
            </a:prstGeom>
          </p:spPr>
        </p:pic>
        <p:pic>
          <p:nvPicPr>
            <p:cNvPr id="24" name="Picture 23">
              <a:extLst>
                <a:ext uri="{FF2B5EF4-FFF2-40B4-BE49-F238E27FC236}">
                  <a16:creationId xmlns:a16="http://schemas.microsoft.com/office/drawing/2014/main" id="{793D6368-AEFF-B50E-CF6E-9C59B11F3F53}"/>
                </a:ext>
              </a:extLst>
            </p:cNvPr>
            <p:cNvPicPr>
              <a:picLocks noChangeAspect="1"/>
            </p:cNvPicPr>
            <p:nvPr/>
          </p:nvPicPr>
          <p:blipFill rotWithShape="1">
            <a:blip r:embed="rId6"/>
            <a:srcRect t="2545"/>
            <a:stretch/>
          </p:blipFill>
          <p:spPr>
            <a:xfrm>
              <a:off x="3449360" y="2444898"/>
              <a:ext cx="5037418" cy="1281179"/>
            </a:xfrm>
            <a:prstGeom prst="rect">
              <a:avLst/>
            </a:prstGeom>
          </p:spPr>
        </p:pic>
      </p:grpSp>
      <p:grpSp>
        <p:nvGrpSpPr>
          <p:cNvPr id="676" name="Key_2">
            <a:extLst>
              <a:ext uri="{FF2B5EF4-FFF2-40B4-BE49-F238E27FC236}">
                <a16:creationId xmlns:a16="http://schemas.microsoft.com/office/drawing/2014/main" id="{DB45C728-3332-4995-1394-B48AC472B2A2}"/>
              </a:ext>
            </a:extLst>
          </p:cNvPr>
          <p:cNvGrpSpPr/>
          <p:nvPr/>
        </p:nvGrpSpPr>
        <p:grpSpPr>
          <a:xfrm>
            <a:off x="300039" y="206355"/>
            <a:ext cx="8530982" cy="4728898"/>
            <a:chOff x="300039" y="206355"/>
            <a:chExt cx="8530982" cy="4728898"/>
          </a:xfrm>
        </p:grpSpPr>
        <p:sp>
          <p:nvSpPr>
            <p:cNvPr id="25" name="Google Shape;612;p66">
              <a:extLst>
                <a:ext uri="{FF2B5EF4-FFF2-40B4-BE49-F238E27FC236}">
                  <a16:creationId xmlns:a16="http://schemas.microsoft.com/office/drawing/2014/main" id="{2397F467-0111-5497-D439-887F63213A3B}"/>
                </a:ext>
              </a:extLst>
            </p:cNvPr>
            <p:cNvSpPr/>
            <p:nvPr/>
          </p:nvSpPr>
          <p:spPr>
            <a:xfrm>
              <a:off x="300039" y="206355"/>
              <a:ext cx="8530982" cy="4728898"/>
            </a:xfrm>
            <a:prstGeom prst="rect">
              <a:avLst/>
            </a:prstGeom>
            <a:solidFill>
              <a:srgbClr val="072C4E"/>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 name="Picture 31">
              <a:extLst>
                <a:ext uri="{FF2B5EF4-FFF2-40B4-BE49-F238E27FC236}">
                  <a16:creationId xmlns:a16="http://schemas.microsoft.com/office/drawing/2014/main" id="{6137A641-4605-FF51-D848-45C183A2F0F3}"/>
                </a:ext>
              </a:extLst>
            </p:cNvPr>
            <p:cNvPicPr>
              <a:picLocks noChangeAspect="1"/>
            </p:cNvPicPr>
            <p:nvPr/>
          </p:nvPicPr>
          <p:blipFill rotWithShape="1">
            <a:blip r:embed="rId7"/>
            <a:srcRect t="943" b="53796"/>
            <a:stretch/>
          </p:blipFill>
          <p:spPr>
            <a:xfrm>
              <a:off x="480529" y="425633"/>
              <a:ext cx="3916325" cy="2135309"/>
            </a:xfrm>
            <a:prstGeom prst="rect">
              <a:avLst/>
            </a:prstGeom>
          </p:spPr>
        </p:pic>
        <p:pic>
          <p:nvPicPr>
            <p:cNvPr id="34" name="Picture 33">
              <a:extLst>
                <a:ext uri="{FF2B5EF4-FFF2-40B4-BE49-F238E27FC236}">
                  <a16:creationId xmlns:a16="http://schemas.microsoft.com/office/drawing/2014/main" id="{33D02962-9795-9D9E-DC88-E0FC2D412DD5}"/>
                </a:ext>
              </a:extLst>
            </p:cNvPr>
            <p:cNvPicPr>
              <a:picLocks noChangeAspect="1"/>
            </p:cNvPicPr>
            <p:nvPr/>
          </p:nvPicPr>
          <p:blipFill rotWithShape="1">
            <a:blip r:embed="rId7"/>
            <a:srcRect t="51807" b="2762"/>
            <a:stretch/>
          </p:blipFill>
          <p:spPr>
            <a:xfrm>
              <a:off x="480529" y="2570805"/>
              <a:ext cx="3916326" cy="2147062"/>
            </a:xfrm>
            <a:prstGeom prst="rect">
              <a:avLst/>
            </a:prstGeom>
          </p:spPr>
        </p:pic>
        <p:pic>
          <p:nvPicPr>
            <p:cNvPr id="36" name="Picture 35">
              <a:extLst>
                <a:ext uri="{FF2B5EF4-FFF2-40B4-BE49-F238E27FC236}">
                  <a16:creationId xmlns:a16="http://schemas.microsoft.com/office/drawing/2014/main" id="{7F21CBE7-F41B-2240-23D2-381E85E52FFE}"/>
                </a:ext>
              </a:extLst>
            </p:cNvPr>
            <p:cNvPicPr>
              <a:picLocks noChangeAspect="1"/>
            </p:cNvPicPr>
            <p:nvPr/>
          </p:nvPicPr>
          <p:blipFill>
            <a:blip r:embed="rId8"/>
            <a:stretch>
              <a:fillRect/>
            </a:stretch>
          </p:blipFill>
          <p:spPr>
            <a:xfrm>
              <a:off x="4572001" y="2569962"/>
              <a:ext cx="3922373" cy="2147904"/>
            </a:xfrm>
            <a:prstGeom prst="rect">
              <a:avLst/>
            </a:prstGeom>
          </p:spPr>
        </p:pic>
        <p:sp>
          <p:nvSpPr>
            <p:cNvPr id="606" name="TextBox 605">
              <a:extLst>
                <a:ext uri="{FF2B5EF4-FFF2-40B4-BE49-F238E27FC236}">
                  <a16:creationId xmlns:a16="http://schemas.microsoft.com/office/drawing/2014/main" id="{88D3BCB8-7B0A-F736-1088-EB2CBBD19C66}"/>
                </a:ext>
              </a:extLst>
            </p:cNvPr>
            <p:cNvSpPr txBox="1"/>
            <p:nvPr/>
          </p:nvSpPr>
          <p:spPr>
            <a:xfrm>
              <a:off x="4578852" y="1401998"/>
              <a:ext cx="3907926" cy="1077218"/>
            </a:xfrm>
            <a:prstGeom prst="rect">
              <a:avLst/>
            </a:prstGeom>
            <a:noFill/>
          </p:spPr>
          <p:txBody>
            <a:bodyPr wrap="square" rtlCol="0">
              <a:spAutoFit/>
            </a:bodyPr>
            <a:lstStyle/>
            <a:p>
              <a:r>
                <a:rPr lang="en-CA" sz="1600" b="1" dirty="0">
                  <a:solidFill>
                    <a:schemeClr val="accent6"/>
                  </a:solidFill>
                  <a:latin typeface="Lato"/>
                  <a:ea typeface="Lato"/>
                  <a:cs typeface="Lato"/>
                </a:rPr>
                <a:t>The factor </a:t>
              </a:r>
            </a:p>
            <a:p>
              <a:r>
                <a:rPr lang="en-CA" sz="1600" b="1" dirty="0">
                  <a:solidFill>
                    <a:schemeClr val="accent6"/>
                  </a:solidFill>
                  <a:latin typeface="Lato"/>
                  <a:ea typeface="Lato"/>
                  <a:cs typeface="Lato"/>
                </a:rPr>
                <a:t>contributing to this difference might be due to Brazil's population being </a:t>
              </a:r>
              <a:r>
                <a:rPr lang="en-CA" sz="1600" b="1" u="sng" dirty="0">
                  <a:solidFill>
                    <a:srgbClr val="FFE000"/>
                  </a:solidFill>
                  <a:latin typeface="Lato"/>
                  <a:ea typeface="Lato"/>
                  <a:cs typeface="Lato"/>
                </a:rPr>
                <a:t>5.8</a:t>
              </a:r>
              <a:r>
                <a:rPr lang="en-CA" sz="1600" b="1" dirty="0">
                  <a:solidFill>
                    <a:schemeClr val="accent6"/>
                  </a:solidFill>
                  <a:latin typeface="Lato"/>
                  <a:ea typeface="Lato"/>
                  <a:cs typeface="Lato"/>
                </a:rPr>
                <a:t> times larger than Canada's population.</a:t>
              </a:r>
              <a:endParaRPr lang="en-CA" sz="1600" dirty="0">
                <a:solidFill>
                  <a:schemeClr val="accent6"/>
                </a:solidFill>
              </a:endParaRPr>
            </a:p>
          </p:txBody>
        </p:sp>
        <p:grpSp>
          <p:nvGrpSpPr>
            <p:cNvPr id="607" name="Google Shape;509;p63">
              <a:extLst>
                <a:ext uri="{FF2B5EF4-FFF2-40B4-BE49-F238E27FC236}">
                  <a16:creationId xmlns:a16="http://schemas.microsoft.com/office/drawing/2014/main" id="{A81AE09B-2932-5216-DC8C-92A5441D43BD}"/>
                </a:ext>
              </a:extLst>
            </p:cNvPr>
            <p:cNvGrpSpPr/>
            <p:nvPr/>
          </p:nvGrpSpPr>
          <p:grpSpPr>
            <a:xfrm>
              <a:off x="5742709" y="434182"/>
              <a:ext cx="2744069" cy="1229481"/>
              <a:chOff x="233350" y="949250"/>
              <a:chExt cx="7137300" cy="3802300"/>
            </a:xfrm>
          </p:grpSpPr>
          <p:sp>
            <p:nvSpPr>
              <p:cNvPr id="608" name="Google Shape;510;p63">
                <a:extLst>
                  <a:ext uri="{FF2B5EF4-FFF2-40B4-BE49-F238E27FC236}">
                    <a16:creationId xmlns:a16="http://schemas.microsoft.com/office/drawing/2014/main" id="{05273500-9480-6B88-CB48-A5EDD1070186}"/>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511;p63">
                <a:extLst>
                  <a:ext uri="{FF2B5EF4-FFF2-40B4-BE49-F238E27FC236}">
                    <a16:creationId xmlns:a16="http://schemas.microsoft.com/office/drawing/2014/main" id="{BB3A4BBC-0134-6AE5-1A5C-64E8197CC4B8}"/>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512;p63">
                <a:extLst>
                  <a:ext uri="{FF2B5EF4-FFF2-40B4-BE49-F238E27FC236}">
                    <a16:creationId xmlns:a16="http://schemas.microsoft.com/office/drawing/2014/main" id="{A91AB7C7-C574-1A19-8B4A-6A7BAE8906A7}"/>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513;p63">
                <a:extLst>
                  <a:ext uri="{FF2B5EF4-FFF2-40B4-BE49-F238E27FC236}">
                    <a16:creationId xmlns:a16="http://schemas.microsoft.com/office/drawing/2014/main" id="{5779551A-8323-A642-BF84-67D74782EFAF}"/>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514;p63">
                <a:extLst>
                  <a:ext uri="{FF2B5EF4-FFF2-40B4-BE49-F238E27FC236}">
                    <a16:creationId xmlns:a16="http://schemas.microsoft.com/office/drawing/2014/main" id="{4F7F6563-A968-6146-0E60-554FA7F48279}"/>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515;p63">
                <a:extLst>
                  <a:ext uri="{FF2B5EF4-FFF2-40B4-BE49-F238E27FC236}">
                    <a16:creationId xmlns:a16="http://schemas.microsoft.com/office/drawing/2014/main" id="{D0D130FC-FDCB-8962-C5C0-C73469DBCB48}"/>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516;p63">
                <a:extLst>
                  <a:ext uri="{FF2B5EF4-FFF2-40B4-BE49-F238E27FC236}">
                    <a16:creationId xmlns:a16="http://schemas.microsoft.com/office/drawing/2014/main" id="{95D52EB5-5235-16A5-85B7-CA42E55DADAD}"/>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517;p63">
                <a:extLst>
                  <a:ext uri="{FF2B5EF4-FFF2-40B4-BE49-F238E27FC236}">
                    <a16:creationId xmlns:a16="http://schemas.microsoft.com/office/drawing/2014/main" id="{1BE5FF11-1D5A-5143-7F2D-903568FFA33F}"/>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518;p63">
                <a:extLst>
                  <a:ext uri="{FF2B5EF4-FFF2-40B4-BE49-F238E27FC236}">
                    <a16:creationId xmlns:a16="http://schemas.microsoft.com/office/drawing/2014/main" id="{37868263-221F-8477-8B15-67A94E418EB9}"/>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519;p63">
                <a:extLst>
                  <a:ext uri="{FF2B5EF4-FFF2-40B4-BE49-F238E27FC236}">
                    <a16:creationId xmlns:a16="http://schemas.microsoft.com/office/drawing/2014/main" id="{CC707F97-12F5-BF59-BF84-11E76B205273}"/>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520;p63">
                <a:extLst>
                  <a:ext uri="{FF2B5EF4-FFF2-40B4-BE49-F238E27FC236}">
                    <a16:creationId xmlns:a16="http://schemas.microsoft.com/office/drawing/2014/main" id="{79ED2589-5E00-9BF8-4051-BB57F467AA08}"/>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521;p63">
                <a:extLst>
                  <a:ext uri="{FF2B5EF4-FFF2-40B4-BE49-F238E27FC236}">
                    <a16:creationId xmlns:a16="http://schemas.microsoft.com/office/drawing/2014/main" id="{FC41B52B-20ED-281A-270D-E8F25F58E960}"/>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522;p63">
                <a:extLst>
                  <a:ext uri="{FF2B5EF4-FFF2-40B4-BE49-F238E27FC236}">
                    <a16:creationId xmlns:a16="http://schemas.microsoft.com/office/drawing/2014/main" id="{A389ECE1-948B-8174-2589-84B4A7C91B40}"/>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523;p63">
                <a:extLst>
                  <a:ext uri="{FF2B5EF4-FFF2-40B4-BE49-F238E27FC236}">
                    <a16:creationId xmlns:a16="http://schemas.microsoft.com/office/drawing/2014/main" id="{00AEBDCA-AE97-0203-4825-F44ED76A8BB5}"/>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524;p63">
                <a:extLst>
                  <a:ext uri="{FF2B5EF4-FFF2-40B4-BE49-F238E27FC236}">
                    <a16:creationId xmlns:a16="http://schemas.microsoft.com/office/drawing/2014/main" id="{1212EB57-5823-6907-EA71-7EB5915C58CE}"/>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525;p63">
                <a:extLst>
                  <a:ext uri="{FF2B5EF4-FFF2-40B4-BE49-F238E27FC236}">
                    <a16:creationId xmlns:a16="http://schemas.microsoft.com/office/drawing/2014/main" id="{C292C60C-C720-E7BA-4880-7A5EA2384E9A}"/>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526;p63">
                <a:extLst>
                  <a:ext uri="{FF2B5EF4-FFF2-40B4-BE49-F238E27FC236}">
                    <a16:creationId xmlns:a16="http://schemas.microsoft.com/office/drawing/2014/main" id="{27148FD6-17CE-61D7-9DE7-73B53C26E7FB}"/>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527;p63">
                <a:extLst>
                  <a:ext uri="{FF2B5EF4-FFF2-40B4-BE49-F238E27FC236}">
                    <a16:creationId xmlns:a16="http://schemas.microsoft.com/office/drawing/2014/main" id="{503DC8B9-450B-60D1-4ED5-FF2E710C80A5}"/>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528;p63">
                <a:extLst>
                  <a:ext uri="{FF2B5EF4-FFF2-40B4-BE49-F238E27FC236}">
                    <a16:creationId xmlns:a16="http://schemas.microsoft.com/office/drawing/2014/main" id="{0E976F9E-AF56-43BC-1E18-01ECFA550449}"/>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529;p63">
                <a:extLst>
                  <a:ext uri="{FF2B5EF4-FFF2-40B4-BE49-F238E27FC236}">
                    <a16:creationId xmlns:a16="http://schemas.microsoft.com/office/drawing/2014/main" id="{14C07DBB-9D3D-2089-52EF-2554B9786102}"/>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530;p63">
                <a:extLst>
                  <a:ext uri="{FF2B5EF4-FFF2-40B4-BE49-F238E27FC236}">
                    <a16:creationId xmlns:a16="http://schemas.microsoft.com/office/drawing/2014/main" id="{243A8F0F-3144-98C6-E9A7-98BA46DC0541}"/>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531;p63">
                <a:extLst>
                  <a:ext uri="{FF2B5EF4-FFF2-40B4-BE49-F238E27FC236}">
                    <a16:creationId xmlns:a16="http://schemas.microsoft.com/office/drawing/2014/main" id="{6887812E-E578-A85B-0227-5D79BBA72B0B}"/>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532;p63">
                <a:extLst>
                  <a:ext uri="{FF2B5EF4-FFF2-40B4-BE49-F238E27FC236}">
                    <a16:creationId xmlns:a16="http://schemas.microsoft.com/office/drawing/2014/main" id="{BEE84D4B-30C3-5B8F-EF79-765F6E67EEE0}"/>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533;p63">
                <a:extLst>
                  <a:ext uri="{FF2B5EF4-FFF2-40B4-BE49-F238E27FC236}">
                    <a16:creationId xmlns:a16="http://schemas.microsoft.com/office/drawing/2014/main" id="{29D846C0-2B0C-6DC6-C5C4-AE59723D40D9}"/>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534;p63">
                <a:extLst>
                  <a:ext uri="{FF2B5EF4-FFF2-40B4-BE49-F238E27FC236}">
                    <a16:creationId xmlns:a16="http://schemas.microsoft.com/office/drawing/2014/main" id="{10897832-C995-140C-DB0A-6C2123A61759}"/>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535;p63">
                <a:extLst>
                  <a:ext uri="{FF2B5EF4-FFF2-40B4-BE49-F238E27FC236}">
                    <a16:creationId xmlns:a16="http://schemas.microsoft.com/office/drawing/2014/main" id="{484EA1C2-4764-CB4B-6F29-C1BAFACBB62D}"/>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536;p63">
                <a:extLst>
                  <a:ext uri="{FF2B5EF4-FFF2-40B4-BE49-F238E27FC236}">
                    <a16:creationId xmlns:a16="http://schemas.microsoft.com/office/drawing/2014/main" id="{0CEDC89D-15BD-61B2-5F5B-7B581D140BB4}"/>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537;p63">
                <a:extLst>
                  <a:ext uri="{FF2B5EF4-FFF2-40B4-BE49-F238E27FC236}">
                    <a16:creationId xmlns:a16="http://schemas.microsoft.com/office/drawing/2014/main" id="{83E3510D-5C63-85F9-257B-74EEB2803AD9}"/>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538;p63">
                <a:extLst>
                  <a:ext uri="{FF2B5EF4-FFF2-40B4-BE49-F238E27FC236}">
                    <a16:creationId xmlns:a16="http://schemas.microsoft.com/office/drawing/2014/main" id="{8378B8B6-4BC5-9DCA-82B5-3668E5729B9F}"/>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539;p63">
                <a:extLst>
                  <a:ext uri="{FF2B5EF4-FFF2-40B4-BE49-F238E27FC236}">
                    <a16:creationId xmlns:a16="http://schemas.microsoft.com/office/drawing/2014/main" id="{426DF177-672E-78FA-FE39-5B5684FCA942}"/>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540;p63">
                <a:extLst>
                  <a:ext uri="{FF2B5EF4-FFF2-40B4-BE49-F238E27FC236}">
                    <a16:creationId xmlns:a16="http://schemas.microsoft.com/office/drawing/2014/main" id="{AB59870F-94CE-38FF-4F21-9138348DC11B}"/>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541;p63">
                <a:extLst>
                  <a:ext uri="{FF2B5EF4-FFF2-40B4-BE49-F238E27FC236}">
                    <a16:creationId xmlns:a16="http://schemas.microsoft.com/office/drawing/2014/main" id="{340C0070-793C-764B-57A0-998B07D68E82}"/>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542;p63">
                <a:extLst>
                  <a:ext uri="{FF2B5EF4-FFF2-40B4-BE49-F238E27FC236}">
                    <a16:creationId xmlns:a16="http://schemas.microsoft.com/office/drawing/2014/main" id="{918A9116-3E1A-D544-67C3-3BB2E86EDF16}"/>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543;p63">
                <a:extLst>
                  <a:ext uri="{FF2B5EF4-FFF2-40B4-BE49-F238E27FC236}">
                    <a16:creationId xmlns:a16="http://schemas.microsoft.com/office/drawing/2014/main" id="{3CAC76EF-C0A0-CD08-72F1-BE0FDC3CB689}"/>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544;p63">
                <a:extLst>
                  <a:ext uri="{FF2B5EF4-FFF2-40B4-BE49-F238E27FC236}">
                    <a16:creationId xmlns:a16="http://schemas.microsoft.com/office/drawing/2014/main" id="{56BB07DD-447C-4A26-0758-FEFF7F9BB75C}"/>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545;p63">
                <a:extLst>
                  <a:ext uri="{FF2B5EF4-FFF2-40B4-BE49-F238E27FC236}">
                    <a16:creationId xmlns:a16="http://schemas.microsoft.com/office/drawing/2014/main" id="{649D815B-3D8E-4EFC-0AD7-2C68363F1619}"/>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546;p63">
                <a:extLst>
                  <a:ext uri="{FF2B5EF4-FFF2-40B4-BE49-F238E27FC236}">
                    <a16:creationId xmlns:a16="http://schemas.microsoft.com/office/drawing/2014/main" id="{77CE80A0-E00B-C430-E7B5-462942253656}"/>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547;p63">
                <a:extLst>
                  <a:ext uri="{FF2B5EF4-FFF2-40B4-BE49-F238E27FC236}">
                    <a16:creationId xmlns:a16="http://schemas.microsoft.com/office/drawing/2014/main" id="{DA338313-412D-65D3-48CA-5BF8CA143AF1}"/>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548;p63">
                <a:extLst>
                  <a:ext uri="{FF2B5EF4-FFF2-40B4-BE49-F238E27FC236}">
                    <a16:creationId xmlns:a16="http://schemas.microsoft.com/office/drawing/2014/main" id="{2053A530-3C5C-CC86-3223-DB3211257DA1}"/>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549;p63">
                <a:extLst>
                  <a:ext uri="{FF2B5EF4-FFF2-40B4-BE49-F238E27FC236}">
                    <a16:creationId xmlns:a16="http://schemas.microsoft.com/office/drawing/2014/main" id="{12725A6F-B8B1-9981-C773-067697483EEC}"/>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550;p63">
                <a:extLst>
                  <a:ext uri="{FF2B5EF4-FFF2-40B4-BE49-F238E27FC236}">
                    <a16:creationId xmlns:a16="http://schemas.microsoft.com/office/drawing/2014/main" id="{13ECCF97-0FF3-8537-8A82-0A2943113A48}"/>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551;p63">
                <a:extLst>
                  <a:ext uri="{FF2B5EF4-FFF2-40B4-BE49-F238E27FC236}">
                    <a16:creationId xmlns:a16="http://schemas.microsoft.com/office/drawing/2014/main" id="{CDD63E6D-6A01-4BCD-A8C2-0A8F7E99064C}"/>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552;p63">
                <a:extLst>
                  <a:ext uri="{FF2B5EF4-FFF2-40B4-BE49-F238E27FC236}">
                    <a16:creationId xmlns:a16="http://schemas.microsoft.com/office/drawing/2014/main" id="{4DC7E862-FA0B-214C-2B13-74A251CFF29D}"/>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553;p63">
                <a:extLst>
                  <a:ext uri="{FF2B5EF4-FFF2-40B4-BE49-F238E27FC236}">
                    <a16:creationId xmlns:a16="http://schemas.microsoft.com/office/drawing/2014/main" id="{C0215FB8-A068-0262-B125-B01757E4B92D}"/>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554;p63">
                <a:extLst>
                  <a:ext uri="{FF2B5EF4-FFF2-40B4-BE49-F238E27FC236}">
                    <a16:creationId xmlns:a16="http://schemas.microsoft.com/office/drawing/2014/main" id="{F8ADE71F-2D09-51B6-DA51-41C4914B311C}"/>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555;p63">
                <a:extLst>
                  <a:ext uri="{FF2B5EF4-FFF2-40B4-BE49-F238E27FC236}">
                    <a16:creationId xmlns:a16="http://schemas.microsoft.com/office/drawing/2014/main" id="{F5A5AA74-EA99-2A7F-88AB-11C62610B926}"/>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556;p63">
                <a:extLst>
                  <a:ext uri="{FF2B5EF4-FFF2-40B4-BE49-F238E27FC236}">
                    <a16:creationId xmlns:a16="http://schemas.microsoft.com/office/drawing/2014/main" id="{6BB38111-CCB8-865E-C399-817CE1355AE7}"/>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557;p63">
                <a:extLst>
                  <a:ext uri="{FF2B5EF4-FFF2-40B4-BE49-F238E27FC236}">
                    <a16:creationId xmlns:a16="http://schemas.microsoft.com/office/drawing/2014/main" id="{C39E6E08-9B25-C273-0522-01ED04643071}"/>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558;p63">
                <a:extLst>
                  <a:ext uri="{FF2B5EF4-FFF2-40B4-BE49-F238E27FC236}">
                    <a16:creationId xmlns:a16="http://schemas.microsoft.com/office/drawing/2014/main" id="{F00EE020-E3B7-33DA-51C9-ADA77193B970}"/>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559;p63">
                <a:extLst>
                  <a:ext uri="{FF2B5EF4-FFF2-40B4-BE49-F238E27FC236}">
                    <a16:creationId xmlns:a16="http://schemas.microsoft.com/office/drawing/2014/main" id="{EA748980-0EE9-ADE8-B11E-CBBDCD946C26}"/>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560;p63">
                <a:extLst>
                  <a:ext uri="{FF2B5EF4-FFF2-40B4-BE49-F238E27FC236}">
                    <a16:creationId xmlns:a16="http://schemas.microsoft.com/office/drawing/2014/main" id="{AA72B4ED-CAD2-48D3-61BF-4FE76BFD08A1}"/>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 name="Google Shape;561;p63">
              <a:extLst>
                <a:ext uri="{FF2B5EF4-FFF2-40B4-BE49-F238E27FC236}">
                  <a16:creationId xmlns:a16="http://schemas.microsoft.com/office/drawing/2014/main" id="{76892580-0DFF-81CA-8586-DA6E3C416D4A}"/>
                </a:ext>
              </a:extLst>
            </p:cNvPr>
            <p:cNvSpPr/>
            <p:nvPr/>
          </p:nvSpPr>
          <p:spPr>
            <a:xfrm flipH="1">
              <a:off x="6437689" y="1188021"/>
              <a:ext cx="142904" cy="18748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561;p63">
              <a:extLst>
                <a:ext uri="{FF2B5EF4-FFF2-40B4-BE49-F238E27FC236}">
                  <a16:creationId xmlns:a16="http://schemas.microsoft.com/office/drawing/2014/main" id="{7320035C-4B47-A732-081F-DC1C1660372B}"/>
                </a:ext>
              </a:extLst>
            </p:cNvPr>
            <p:cNvSpPr/>
            <p:nvPr/>
          </p:nvSpPr>
          <p:spPr>
            <a:xfrm flipH="1">
              <a:off x="6094599" y="551133"/>
              <a:ext cx="142904" cy="18748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 name="Google Shape;2745;p81">
              <a:extLst>
                <a:ext uri="{FF2B5EF4-FFF2-40B4-BE49-F238E27FC236}">
                  <a16:creationId xmlns:a16="http://schemas.microsoft.com/office/drawing/2014/main" id="{DC7844BA-A837-3D30-5B4F-C8AF5F412ABE}"/>
                </a:ext>
              </a:extLst>
            </p:cNvPr>
            <p:cNvGrpSpPr/>
            <p:nvPr/>
          </p:nvGrpSpPr>
          <p:grpSpPr>
            <a:xfrm>
              <a:off x="4665260" y="583022"/>
              <a:ext cx="844373" cy="712470"/>
              <a:chOff x="6644304" y="3073628"/>
              <a:chExt cx="576302" cy="511871"/>
            </a:xfrm>
          </p:grpSpPr>
          <p:grpSp>
            <p:nvGrpSpPr>
              <p:cNvPr id="664" name="Google Shape;2746;p81">
                <a:extLst>
                  <a:ext uri="{FF2B5EF4-FFF2-40B4-BE49-F238E27FC236}">
                    <a16:creationId xmlns:a16="http://schemas.microsoft.com/office/drawing/2014/main" id="{C27C50B2-ED41-795B-9D04-18DF4D63145D}"/>
                  </a:ext>
                </a:extLst>
              </p:cNvPr>
              <p:cNvGrpSpPr/>
              <p:nvPr/>
            </p:nvGrpSpPr>
            <p:grpSpPr>
              <a:xfrm>
                <a:off x="6712169" y="3073651"/>
                <a:ext cx="481611" cy="506713"/>
                <a:chOff x="1833536" y="-546641"/>
                <a:chExt cx="914567" cy="962419"/>
              </a:xfrm>
            </p:grpSpPr>
            <p:grpSp>
              <p:nvGrpSpPr>
                <p:cNvPr id="666" name="Google Shape;2747;p81">
                  <a:extLst>
                    <a:ext uri="{FF2B5EF4-FFF2-40B4-BE49-F238E27FC236}">
                      <a16:creationId xmlns:a16="http://schemas.microsoft.com/office/drawing/2014/main" id="{746359C2-1E1A-C572-2AB8-033BBCCB99A4}"/>
                    </a:ext>
                  </a:extLst>
                </p:cNvPr>
                <p:cNvGrpSpPr/>
                <p:nvPr/>
              </p:nvGrpSpPr>
              <p:grpSpPr>
                <a:xfrm>
                  <a:off x="1833536" y="-524249"/>
                  <a:ext cx="914567" cy="940027"/>
                  <a:chOff x="1833536" y="-524249"/>
                  <a:chExt cx="914567" cy="940027"/>
                </a:xfrm>
              </p:grpSpPr>
              <p:sp>
                <p:nvSpPr>
                  <p:cNvPr id="671" name="Google Shape;2748;p81">
                    <a:extLst>
                      <a:ext uri="{FF2B5EF4-FFF2-40B4-BE49-F238E27FC236}">
                        <a16:creationId xmlns:a16="http://schemas.microsoft.com/office/drawing/2014/main" id="{887DA977-32F4-CD7D-1BF5-C02A2E998139}"/>
                      </a:ext>
                    </a:extLst>
                  </p:cNvPr>
                  <p:cNvSpPr/>
                  <p:nvPr/>
                </p:nvSpPr>
                <p:spPr>
                  <a:xfrm>
                    <a:off x="1833536" y="-524249"/>
                    <a:ext cx="453307" cy="599490"/>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2749;p81">
                    <a:extLst>
                      <a:ext uri="{FF2B5EF4-FFF2-40B4-BE49-F238E27FC236}">
                        <a16:creationId xmlns:a16="http://schemas.microsoft.com/office/drawing/2014/main" id="{6784DC1B-5CE2-8A1E-0920-14B96623C5D9}"/>
                      </a:ext>
                    </a:extLst>
                  </p:cNvPr>
                  <p:cNvSpPr/>
                  <p:nvPr/>
                </p:nvSpPr>
                <p:spPr>
                  <a:xfrm>
                    <a:off x="2215098" y="11844"/>
                    <a:ext cx="361756" cy="403933"/>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2750;p81">
                    <a:extLst>
                      <a:ext uri="{FF2B5EF4-FFF2-40B4-BE49-F238E27FC236}">
                        <a16:creationId xmlns:a16="http://schemas.microsoft.com/office/drawing/2014/main" id="{4EA1FC64-0143-1427-AC27-ABFCFB488ED8}"/>
                      </a:ext>
                    </a:extLst>
                  </p:cNvPr>
                  <p:cNvSpPr/>
                  <p:nvPr/>
                </p:nvSpPr>
                <p:spPr>
                  <a:xfrm>
                    <a:off x="2637874" y="-333183"/>
                    <a:ext cx="110229" cy="289442"/>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2751;p81">
                    <a:extLst>
                      <a:ext uri="{FF2B5EF4-FFF2-40B4-BE49-F238E27FC236}">
                        <a16:creationId xmlns:a16="http://schemas.microsoft.com/office/drawing/2014/main" id="{14E5A13B-91A8-BB1B-BA4E-6D0F8717BFAE}"/>
                      </a:ext>
                    </a:extLst>
                  </p:cNvPr>
                  <p:cNvSpPr/>
                  <p:nvPr/>
                </p:nvSpPr>
                <p:spPr>
                  <a:xfrm>
                    <a:off x="2134042" y="-54389"/>
                    <a:ext cx="90203" cy="2219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2752;p81">
                    <a:extLst>
                      <a:ext uri="{FF2B5EF4-FFF2-40B4-BE49-F238E27FC236}">
                        <a16:creationId xmlns:a16="http://schemas.microsoft.com/office/drawing/2014/main" id="{3115B54D-D8C1-BC11-653F-24E899225F61}"/>
                      </a:ext>
                    </a:extLst>
                  </p:cNvPr>
                  <p:cNvSpPr/>
                  <p:nvPr/>
                </p:nvSpPr>
                <p:spPr>
                  <a:xfrm>
                    <a:off x="2238816" y="-47827"/>
                    <a:ext cx="72325" cy="27026"/>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2753;p81">
                  <a:extLst>
                    <a:ext uri="{FF2B5EF4-FFF2-40B4-BE49-F238E27FC236}">
                      <a16:creationId xmlns:a16="http://schemas.microsoft.com/office/drawing/2014/main" id="{30071942-4E00-2172-9B47-A64193C9C511}"/>
                    </a:ext>
                  </a:extLst>
                </p:cNvPr>
                <p:cNvSpPr/>
                <p:nvPr/>
              </p:nvSpPr>
              <p:spPr>
                <a:xfrm>
                  <a:off x="2128411" y="-546641"/>
                  <a:ext cx="194386" cy="108115"/>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2754;p81">
                  <a:extLst>
                    <a:ext uri="{FF2B5EF4-FFF2-40B4-BE49-F238E27FC236}">
                      <a16:creationId xmlns:a16="http://schemas.microsoft.com/office/drawing/2014/main" id="{F72A457A-CFB8-4CFD-BF34-E5ABC8D8EC46}"/>
                    </a:ext>
                  </a:extLst>
                </p:cNvPr>
                <p:cNvSpPr/>
                <p:nvPr/>
              </p:nvSpPr>
              <p:spPr>
                <a:xfrm>
                  <a:off x="2511333" y="-459604"/>
                  <a:ext cx="149109" cy="146063"/>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2755;p81">
                  <a:extLst>
                    <a:ext uri="{FF2B5EF4-FFF2-40B4-BE49-F238E27FC236}">
                      <a16:creationId xmlns:a16="http://schemas.microsoft.com/office/drawing/2014/main" id="{4DEC179E-EC9D-FE0D-1561-85D6F9BE2697}"/>
                    </a:ext>
                  </a:extLst>
                </p:cNvPr>
                <p:cNvSpPr/>
                <p:nvPr/>
              </p:nvSpPr>
              <p:spPr>
                <a:xfrm>
                  <a:off x="2278079" y="-341148"/>
                  <a:ext cx="40051" cy="28001"/>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2756;p81">
                  <a:extLst>
                    <a:ext uri="{FF2B5EF4-FFF2-40B4-BE49-F238E27FC236}">
                      <a16:creationId xmlns:a16="http://schemas.microsoft.com/office/drawing/2014/main" id="{56B0D905-7315-47FE-AA8A-C805D375FF97}"/>
                    </a:ext>
                  </a:extLst>
                </p:cNvPr>
                <p:cNvSpPr/>
                <p:nvPr/>
              </p:nvSpPr>
              <p:spPr>
                <a:xfrm>
                  <a:off x="2357973" y="-515102"/>
                  <a:ext cx="46077" cy="20902"/>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 name="Google Shape;2757;p81">
                <a:extLst>
                  <a:ext uri="{FF2B5EF4-FFF2-40B4-BE49-F238E27FC236}">
                    <a16:creationId xmlns:a16="http://schemas.microsoft.com/office/drawing/2014/main" id="{6C0F9274-3811-687D-77AB-E5B92B107C77}"/>
                  </a:ext>
                </a:extLst>
              </p:cNvPr>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0843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1000"/>
                                        <p:tgtEl>
                                          <p:spTgt spid="26"/>
                                        </p:tgtEl>
                                      </p:cBhvr>
                                    </p:animEffect>
                                    <p:anim calcmode="lin" valueType="num">
                                      <p:cBhvr>
                                        <p:cTn id="15" dur="1000" fill="hold"/>
                                        <p:tgtEl>
                                          <p:spTgt spid="26"/>
                                        </p:tgtEl>
                                        <p:attrNameLst>
                                          <p:attrName>ppt_x</p:attrName>
                                        </p:attrNameLst>
                                      </p:cBhvr>
                                      <p:tavLst>
                                        <p:tav tm="0">
                                          <p:val>
                                            <p:strVal val="#ppt_x"/>
                                          </p:val>
                                        </p:tav>
                                        <p:tav tm="100000">
                                          <p:val>
                                            <p:strVal val="#ppt_x"/>
                                          </p:val>
                                        </p:tav>
                                      </p:tavLst>
                                    </p:anim>
                                    <p:anim calcmode="lin" valueType="num">
                                      <p:cBhvr>
                                        <p:cTn id="1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76"/>
                                        </p:tgtEl>
                                        <p:attrNameLst>
                                          <p:attrName>style.visibility</p:attrName>
                                        </p:attrNameLst>
                                      </p:cBhvr>
                                      <p:to>
                                        <p:strVal val="visible"/>
                                      </p:to>
                                    </p:set>
                                    <p:animEffect transition="in" filter="fade">
                                      <p:cBhvr>
                                        <p:cTn id="21" dur="1000"/>
                                        <p:tgtEl>
                                          <p:spTgt spid="676"/>
                                        </p:tgtEl>
                                      </p:cBhvr>
                                    </p:animEffect>
                                    <p:anim calcmode="lin" valueType="num">
                                      <p:cBhvr>
                                        <p:cTn id="22" dur="1000" fill="hold"/>
                                        <p:tgtEl>
                                          <p:spTgt spid="676"/>
                                        </p:tgtEl>
                                        <p:attrNameLst>
                                          <p:attrName>ppt_x</p:attrName>
                                        </p:attrNameLst>
                                      </p:cBhvr>
                                      <p:tavLst>
                                        <p:tav tm="0">
                                          <p:val>
                                            <p:strVal val="#ppt_x"/>
                                          </p:val>
                                        </p:tav>
                                        <p:tav tm="100000">
                                          <p:val>
                                            <p:strVal val="#ppt_x"/>
                                          </p:val>
                                        </p:tav>
                                      </p:tavLst>
                                    </p:anim>
                                    <p:anim calcmode="lin" valueType="num">
                                      <p:cBhvr>
                                        <p:cTn id="23" dur="1000" fill="hold"/>
                                        <p:tgtEl>
                                          <p:spTgt spid="6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sp>
        <p:nvSpPr>
          <p:cNvPr id="286" name="Google Shape;286;p43"/>
          <p:cNvSpPr/>
          <p:nvPr/>
        </p:nvSpPr>
        <p:spPr>
          <a:xfrm>
            <a:off x="1264400" y="1815152"/>
            <a:ext cx="6945000" cy="2660323"/>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3"/>
          <p:cNvSpPr txBox="1">
            <a:spLocks noGrp="1"/>
          </p:cNvSpPr>
          <p:nvPr>
            <p:ph type="title" idx="2"/>
          </p:nvPr>
        </p:nvSpPr>
        <p:spPr>
          <a:xfrm>
            <a:off x="1264400" y="373834"/>
            <a:ext cx="6910400" cy="1112743"/>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altLang="zh-CN" sz="5400" dirty="0">
                <a:solidFill>
                  <a:srgbClr val="FFE000"/>
                </a:solidFill>
              </a:rPr>
              <a:t>K</a:t>
            </a:r>
            <a:r>
              <a:rPr lang="en-CA" altLang="zh-CN" sz="5400" b="1" dirty="0">
                <a:solidFill>
                  <a:srgbClr val="FFE000"/>
                </a:solidFill>
                <a:latin typeface="Comfortaa"/>
                <a:sym typeface="Comfortaa"/>
              </a:rPr>
              <a:t>ey </a:t>
            </a:r>
            <a:r>
              <a:rPr lang="en" sz="5400" dirty="0"/>
              <a:t>Findings: #3</a:t>
            </a:r>
            <a:endParaRPr sz="5400" dirty="0"/>
          </a:p>
        </p:txBody>
      </p:sp>
      <p:sp>
        <p:nvSpPr>
          <p:cNvPr id="289" name="Google Shape;289;p43"/>
          <p:cNvSpPr txBox="1">
            <a:spLocks noGrp="1"/>
          </p:cNvSpPr>
          <p:nvPr>
            <p:ph type="subTitle" idx="1"/>
          </p:nvPr>
        </p:nvSpPr>
        <p:spPr>
          <a:xfrm>
            <a:off x="1324719" y="1893131"/>
            <a:ext cx="6789761" cy="2504364"/>
          </a:xfrm>
          <a:prstGeom prst="rect">
            <a:avLst/>
          </a:prstGeom>
        </p:spPr>
        <p:txBody>
          <a:bodyPr spcFirstLastPara="1" wrap="square" lIns="91425" tIns="91425" rIns="91425" bIns="91425" anchor="ctr" anchorCtr="0">
            <a:noAutofit/>
          </a:bodyPr>
          <a:lstStyle/>
          <a:p>
            <a:pPr marL="288000" lvl="0" indent="0" algn="l" rtl="0">
              <a:spcBef>
                <a:spcPts val="0"/>
              </a:spcBef>
              <a:spcAft>
                <a:spcPts val="0"/>
              </a:spcAft>
              <a:buNone/>
            </a:pPr>
            <a:r>
              <a:rPr lang="en-CA" sz="2400" dirty="0">
                <a:solidFill>
                  <a:srgbClr val="002060"/>
                </a:solidFill>
              </a:rPr>
              <a:t>The correlation between the number of </a:t>
            </a:r>
          </a:p>
          <a:p>
            <a:pPr marL="288000" lvl="0" indent="0" algn="l" rtl="0">
              <a:spcBef>
                <a:spcPts val="0"/>
              </a:spcBef>
              <a:spcAft>
                <a:spcPts val="0"/>
              </a:spcAft>
              <a:buNone/>
            </a:pPr>
            <a:r>
              <a:rPr lang="en-CA" sz="2400" dirty="0">
                <a:solidFill>
                  <a:srgbClr val="002060"/>
                </a:solidFill>
              </a:rPr>
              <a:t>citable documents per capita and the energy supply per capita is </a:t>
            </a:r>
            <a:r>
              <a:rPr lang="en-CA" sz="2800" b="1" u="sng" dirty="0">
                <a:solidFill>
                  <a:srgbClr val="072C4E"/>
                </a:solidFill>
              </a:rPr>
              <a:t>0.794</a:t>
            </a:r>
            <a:r>
              <a:rPr lang="en-CA" sz="2400" dirty="0">
                <a:solidFill>
                  <a:srgbClr val="002060"/>
                </a:solidFill>
              </a:rPr>
              <a:t> which indicates a </a:t>
            </a:r>
            <a:r>
              <a:rPr lang="en-CA" sz="2800" b="1" u="sng" dirty="0">
                <a:solidFill>
                  <a:srgbClr val="072C4E"/>
                </a:solidFill>
              </a:rPr>
              <a:t>strong positive linear relationship</a:t>
            </a:r>
            <a:r>
              <a:rPr lang="en-CA" sz="2800" u="sng" dirty="0">
                <a:solidFill>
                  <a:srgbClr val="072C4E"/>
                </a:solidFill>
              </a:rPr>
              <a:t> </a:t>
            </a:r>
            <a:r>
              <a:rPr lang="en-CA" sz="2400" dirty="0">
                <a:solidFill>
                  <a:srgbClr val="002060"/>
                </a:solidFill>
              </a:rPr>
              <a:t>between them.</a:t>
            </a:r>
            <a:endParaRPr sz="2400" dirty="0">
              <a:solidFill>
                <a:srgbClr val="0020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grpSp>
        <p:nvGrpSpPr>
          <p:cNvPr id="5" name="Q8">
            <a:extLst>
              <a:ext uri="{FF2B5EF4-FFF2-40B4-BE49-F238E27FC236}">
                <a16:creationId xmlns:a16="http://schemas.microsoft.com/office/drawing/2014/main" id="{DD6CD5DC-CD0B-9CD2-E092-72F2F20A2B1A}"/>
              </a:ext>
            </a:extLst>
          </p:cNvPr>
          <p:cNvGrpSpPr/>
          <p:nvPr/>
        </p:nvGrpSpPr>
        <p:grpSpPr>
          <a:xfrm>
            <a:off x="303836" y="207301"/>
            <a:ext cx="8530982" cy="4728898"/>
            <a:chOff x="303836" y="207301"/>
            <a:chExt cx="8530982" cy="4728898"/>
          </a:xfrm>
        </p:grpSpPr>
        <p:sp>
          <p:nvSpPr>
            <p:cNvPr id="9" name="Rectangle 8">
              <a:extLst>
                <a:ext uri="{FF2B5EF4-FFF2-40B4-BE49-F238E27FC236}">
                  <a16:creationId xmlns:a16="http://schemas.microsoft.com/office/drawing/2014/main" id="{CB8879F5-CECA-6D29-1A5C-F553AFC96C04}"/>
                </a:ext>
              </a:extLst>
            </p:cNvPr>
            <p:cNvSpPr>
              <a:spLocks/>
            </p:cNvSpPr>
            <p:nvPr/>
          </p:nvSpPr>
          <p:spPr>
            <a:xfrm>
              <a:off x="303836" y="207301"/>
              <a:ext cx="8530982" cy="4728898"/>
            </a:xfrm>
            <a:prstGeom prst="rect">
              <a:avLst/>
            </a:prstGeom>
            <a:solidFill>
              <a:srgbClr val="072C4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2" name="Google Shape;612;p66"/>
            <p:cNvSpPr>
              <a:spLocks/>
            </p:cNvSpPr>
            <p:nvPr/>
          </p:nvSpPr>
          <p:spPr>
            <a:xfrm>
              <a:off x="303836" y="207301"/>
              <a:ext cx="8530982" cy="4728898"/>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AB368641-E021-EFD6-A067-E32EB95F9646}"/>
                </a:ext>
              </a:extLst>
            </p:cNvPr>
            <p:cNvSpPr txBox="1">
              <a:spLocks/>
            </p:cNvSpPr>
            <p:nvPr/>
          </p:nvSpPr>
          <p:spPr>
            <a:xfrm>
              <a:off x="480527" y="387126"/>
              <a:ext cx="8182945" cy="1785104"/>
            </a:xfrm>
            <a:prstGeom prst="rect">
              <a:avLst/>
            </a:prstGeom>
            <a:noFill/>
          </p:spPr>
          <p:txBody>
            <a:bodyPr wrap="square" rtlCol="0">
              <a:spAutoFit/>
            </a:bodyPr>
            <a:lstStyle/>
            <a:p>
              <a:r>
                <a:rPr lang="en-CA" sz="1600" b="1" u="sng" dirty="0">
                  <a:solidFill>
                    <a:schemeClr val="accent6"/>
                  </a:solidFill>
                  <a:latin typeface="Lato"/>
                  <a:ea typeface="Lato"/>
                  <a:cs typeface="Lato"/>
                </a:rPr>
                <a:t>Q8 : What is the correlation between the number of citable documents per capita and the energy supply per capita? Plot to visualize the relationship </a:t>
              </a:r>
            </a:p>
            <a:p>
              <a:endParaRPr lang="en-CA" sz="800" b="1" dirty="0">
                <a:solidFill>
                  <a:schemeClr val="accent6"/>
                </a:solidFill>
                <a:latin typeface="Lato"/>
                <a:ea typeface="Lato"/>
                <a:cs typeface="Lato"/>
              </a:endParaRPr>
            </a:p>
            <a:p>
              <a:r>
                <a:rPr lang="en-CA" dirty="0">
                  <a:solidFill>
                    <a:schemeClr val="accent6"/>
                  </a:solidFill>
                </a:rPr>
                <a:t>1. Create a column that estimates the number of citable documents per person.</a:t>
              </a:r>
            </a:p>
            <a:p>
              <a:r>
                <a:rPr lang="en-CA" dirty="0">
                  <a:solidFill>
                    <a:schemeClr val="accent6"/>
                  </a:solidFill>
                </a:rPr>
                <a:t>2. Use </a:t>
              </a:r>
              <a:r>
                <a:rPr lang="en-CA" b="1" u="sng" dirty="0" err="1">
                  <a:solidFill>
                    <a:srgbClr val="FFE000"/>
                  </a:solidFill>
                </a:rPr>
                <a:t>corr</a:t>
              </a:r>
              <a:r>
                <a:rPr lang="en-CA" b="1" u="sng" dirty="0">
                  <a:solidFill>
                    <a:srgbClr val="FFE000"/>
                  </a:solidFill>
                </a:rPr>
                <a:t>() </a:t>
              </a:r>
              <a:r>
                <a:rPr lang="en-CA" dirty="0">
                  <a:solidFill>
                    <a:schemeClr val="accent6"/>
                  </a:solidFill>
                </a:rPr>
                <a:t>to find the correlation between the number of citable documents per capita and the energy supply per capita.</a:t>
              </a:r>
            </a:p>
            <a:p>
              <a:r>
                <a:rPr lang="en-CA" dirty="0">
                  <a:solidFill>
                    <a:schemeClr val="accent6"/>
                  </a:solidFill>
                </a:rPr>
                <a:t>3. Use </a:t>
              </a:r>
              <a:r>
                <a:rPr lang="en-CA" b="1" u="sng" dirty="0" err="1">
                  <a:solidFill>
                    <a:srgbClr val="FFE000"/>
                  </a:solidFill>
                </a:rPr>
                <a:t>plt.scatter</a:t>
              </a:r>
              <a:r>
                <a:rPr lang="en-CA" b="1" u="sng" dirty="0">
                  <a:solidFill>
                    <a:srgbClr val="FFE000"/>
                  </a:solidFill>
                </a:rPr>
                <a:t>() </a:t>
              </a:r>
              <a:r>
                <a:rPr lang="en-CA" dirty="0">
                  <a:solidFill>
                    <a:schemeClr val="accent6"/>
                  </a:solidFill>
                </a:rPr>
                <a:t>to visualize a scatter plot. In order to beautify this plot, use </a:t>
              </a:r>
              <a:r>
                <a:rPr lang="en-CA" b="1" u="sng" dirty="0" err="1">
                  <a:solidFill>
                    <a:srgbClr val="FFE000"/>
                  </a:solidFill>
                </a:rPr>
                <a:t>fontsize</a:t>
              </a:r>
              <a:r>
                <a:rPr lang="en-CA" dirty="0">
                  <a:solidFill>
                    <a:schemeClr val="accent6"/>
                  </a:solidFill>
                </a:rPr>
                <a:t> and </a:t>
              </a:r>
              <a:r>
                <a:rPr lang="en-CA" b="1" u="sng" dirty="0">
                  <a:solidFill>
                    <a:srgbClr val="FFE000"/>
                  </a:solidFill>
                </a:rPr>
                <a:t>color</a:t>
              </a:r>
              <a:r>
                <a:rPr lang="en-CA" dirty="0">
                  <a:solidFill>
                    <a:schemeClr val="accent6"/>
                  </a:solidFill>
                </a:rPr>
                <a:t>.</a:t>
              </a:r>
            </a:p>
            <a:p>
              <a:r>
                <a:rPr lang="en-CA" dirty="0">
                  <a:solidFill>
                    <a:schemeClr val="accent6"/>
                  </a:solidFill>
                </a:rPr>
                <a:t>4. Additionally use </a:t>
              </a:r>
              <a:r>
                <a:rPr lang="en-CA" b="1" u="sng" dirty="0" err="1">
                  <a:solidFill>
                    <a:srgbClr val="FFE000"/>
                  </a:solidFill>
                </a:rPr>
                <a:t>np.polyfit</a:t>
              </a:r>
              <a:r>
                <a:rPr lang="en-CA" b="1" u="sng" dirty="0">
                  <a:solidFill>
                    <a:srgbClr val="FFE000"/>
                  </a:solidFill>
                </a:rPr>
                <a:t>() </a:t>
              </a:r>
              <a:r>
                <a:rPr lang="en-CA" dirty="0">
                  <a:solidFill>
                    <a:schemeClr val="accent6"/>
                  </a:solidFill>
                </a:rPr>
                <a:t>to fit a linear trendline, use </a:t>
              </a:r>
              <a:r>
                <a:rPr lang="en-CA" b="1" u="sng" dirty="0" err="1">
                  <a:solidFill>
                    <a:srgbClr val="FFE000"/>
                  </a:solidFill>
                </a:rPr>
                <a:t>plt.plot</a:t>
              </a:r>
              <a:r>
                <a:rPr lang="en-CA" b="1" u="sng" dirty="0">
                  <a:solidFill>
                    <a:srgbClr val="FFE000"/>
                  </a:solidFill>
                </a:rPr>
                <a:t>() </a:t>
              </a:r>
              <a:r>
                <a:rPr lang="en-CA" dirty="0">
                  <a:solidFill>
                    <a:schemeClr val="accent6"/>
                  </a:solidFill>
                </a:rPr>
                <a:t>to add the trendline.</a:t>
              </a:r>
            </a:p>
          </p:txBody>
        </p:sp>
        <p:pic>
          <p:nvPicPr>
            <p:cNvPr id="4" name="Picture 3">
              <a:extLst>
                <a:ext uri="{FF2B5EF4-FFF2-40B4-BE49-F238E27FC236}">
                  <a16:creationId xmlns:a16="http://schemas.microsoft.com/office/drawing/2014/main" id="{39279316-9D7B-C25D-0FD7-F3595B68ED1B}"/>
                </a:ext>
              </a:extLst>
            </p:cNvPr>
            <p:cNvPicPr>
              <a:picLocks noChangeAspect="1"/>
            </p:cNvPicPr>
            <p:nvPr/>
          </p:nvPicPr>
          <p:blipFill>
            <a:blip r:embed="rId3"/>
            <a:stretch>
              <a:fillRect/>
            </a:stretch>
          </p:blipFill>
          <p:spPr>
            <a:xfrm>
              <a:off x="574964" y="2290500"/>
              <a:ext cx="7994072" cy="2465873"/>
            </a:xfrm>
            <a:prstGeom prst="rect">
              <a:avLst/>
            </a:prstGeom>
          </p:spPr>
        </p:pic>
      </p:grpSp>
      <p:grpSp>
        <p:nvGrpSpPr>
          <p:cNvPr id="16" name="Corr_Plot">
            <a:extLst>
              <a:ext uri="{FF2B5EF4-FFF2-40B4-BE49-F238E27FC236}">
                <a16:creationId xmlns:a16="http://schemas.microsoft.com/office/drawing/2014/main" id="{2BE19605-DEEF-F373-0A38-9A5A8D45CFB0}"/>
              </a:ext>
            </a:extLst>
          </p:cNvPr>
          <p:cNvGrpSpPr/>
          <p:nvPr/>
        </p:nvGrpSpPr>
        <p:grpSpPr>
          <a:xfrm>
            <a:off x="301163" y="206355"/>
            <a:ext cx="8530982" cy="4728898"/>
            <a:chOff x="301163" y="206355"/>
            <a:chExt cx="8530982" cy="4728898"/>
          </a:xfrm>
        </p:grpSpPr>
        <p:sp>
          <p:nvSpPr>
            <p:cNvPr id="13" name="Google Shape;612;p66">
              <a:extLst>
                <a:ext uri="{FF2B5EF4-FFF2-40B4-BE49-F238E27FC236}">
                  <a16:creationId xmlns:a16="http://schemas.microsoft.com/office/drawing/2014/main" id="{E98C93E3-7755-4078-CB32-44C2962F0056}"/>
                </a:ext>
              </a:extLst>
            </p:cNvPr>
            <p:cNvSpPr>
              <a:spLocks/>
            </p:cNvSpPr>
            <p:nvPr/>
          </p:nvSpPr>
          <p:spPr>
            <a:xfrm>
              <a:off x="301163" y="206355"/>
              <a:ext cx="8530982" cy="4728898"/>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Corr_Plot">
              <a:extLst>
                <a:ext uri="{FF2B5EF4-FFF2-40B4-BE49-F238E27FC236}">
                  <a16:creationId xmlns:a16="http://schemas.microsoft.com/office/drawing/2014/main" id="{FBB3D6D5-8EA4-954B-1404-553721E2F12B}"/>
                </a:ext>
              </a:extLst>
            </p:cNvPr>
            <p:cNvPicPr>
              <a:picLocks noChangeAspect="1"/>
            </p:cNvPicPr>
            <p:nvPr/>
          </p:nvPicPr>
          <p:blipFill>
            <a:blip r:embed="rId4"/>
            <a:stretch>
              <a:fillRect/>
            </a:stretch>
          </p:blipFill>
          <p:spPr>
            <a:xfrm>
              <a:off x="1881085" y="387126"/>
              <a:ext cx="5371137" cy="4369247"/>
            </a:xfrm>
            <a:prstGeom prst="rect">
              <a:avLst/>
            </a:prstGeom>
          </p:spPr>
        </p:pic>
      </p:grpSp>
      <p:grpSp>
        <p:nvGrpSpPr>
          <p:cNvPr id="27" name="Q9">
            <a:extLst>
              <a:ext uri="{FF2B5EF4-FFF2-40B4-BE49-F238E27FC236}">
                <a16:creationId xmlns:a16="http://schemas.microsoft.com/office/drawing/2014/main" id="{67DF5ABF-883B-620F-5F8D-7A15911288BD}"/>
              </a:ext>
            </a:extLst>
          </p:cNvPr>
          <p:cNvGrpSpPr/>
          <p:nvPr/>
        </p:nvGrpSpPr>
        <p:grpSpPr>
          <a:xfrm>
            <a:off x="306509" y="206828"/>
            <a:ext cx="8530982" cy="4728898"/>
            <a:chOff x="306509" y="206828"/>
            <a:chExt cx="8530982" cy="4728898"/>
          </a:xfrm>
        </p:grpSpPr>
        <p:sp>
          <p:nvSpPr>
            <p:cNvPr id="7" name="Google Shape;612;p66">
              <a:extLst>
                <a:ext uri="{FF2B5EF4-FFF2-40B4-BE49-F238E27FC236}">
                  <a16:creationId xmlns:a16="http://schemas.microsoft.com/office/drawing/2014/main" id="{5C52F30F-02A1-AD83-A5AB-EE0C3C67BDE5}"/>
                </a:ext>
              </a:extLst>
            </p:cNvPr>
            <p:cNvSpPr/>
            <p:nvPr/>
          </p:nvSpPr>
          <p:spPr>
            <a:xfrm>
              <a:off x="306509" y="206828"/>
              <a:ext cx="8530982" cy="4728898"/>
            </a:xfrm>
            <a:prstGeom prst="rect">
              <a:avLst/>
            </a:prstGeom>
            <a:solidFill>
              <a:srgbClr val="072C4E"/>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D3033959-5D99-C5FE-C15A-2E55C336A8FA}"/>
                </a:ext>
              </a:extLst>
            </p:cNvPr>
            <p:cNvSpPr txBox="1"/>
            <p:nvPr/>
          </p:nvSpPr>
          <p:spPr>
            <a:xfrm>
              <a:off x="479404" y="529395"/>
              <a:ext cx="3067805" cy="3508653"/>
            </a:xfrm>
            <a:prstGeom prst="rect">
              <a:avLst/>
            </a:prstGeom>
            <a:noFill/>
          </p:spPr>
          <p:txBody>
            <a:bodyPr wrap="square" rtlCol="0">
              <a:spAutoFit/>
            </a:bodyPr>
            <a:lstStyle/>
            <a:p>
              <a:r>
                <a:rPr lang="en-CA" sz="1600" b="1" u="sng" dirty="0">
                  <a:solidFill>
                    <a:schemeClr val="accent6"/>
                  </a:solidFill>
                  <a:latin typeface="Lato"/>
                  <a:ea typeface="Lato"/>
                  <a:cs typeface="Lato"/>
                </a:rPr>
                <a:t>Q9 : Determines the Renewable value of each country above or below the median.</a:t>
              </a:r>
            </a:p>
            <a:p>
              <a:endParaRPr lang="en-CA" sz="1600" b="1" dirty="0">
                <a:solidFill>
                  <a:schemeClr val="accent6"/>
                </a:solidFill>
                <a:latin typeface="Lato"/>
                <a:ea typeface="Lato"/>
                <a:cs typeface="Lato"/>
              </a:endParaRPr>
            </a:p>
            <a:p>
              <a:r>
                <a:rPr lang="en-CA" dirty="0">
                  <a:solidFill>
                    <a:schemeClr val="accent6"/>
                  </a:solidFill>
                </a:rPr>
                <a:t>1. Find the </a:t>
              </a:r>
              <a:r>
                <a:rPr lang="en-CA" b="1" u="sng" dirty="0">
                  <a:solidFill>
                    <a:srgbClr val="FFE000"/>
                  </a:solidFill>
                </a:rPr>
                <a:t>median</a:t>
              </a:r>
              <a:r>
                <a:rPr lang="en-CA" dirty="0">
                  <a:solidFill>
                    <a:schemeClr val="accent6"/>
                  </a:solidFill>
                </a:rPr>
                <a:t> of Renewable for top 15 countries.</a:t>
              </a:r>
            </a:p>
            <a:p>
              <a:endParaRPr lang="en-CA" sz="800" dirty="0">
                <a:solidFill>
                  <a:schemeClr val="accent6"/>
                </a:solidFill>
              </a:endParaRPr>
            </a:p>
            <a:p>
              <a:r>
                <a:rPr lang="en-CA" dirty="0">
                  <a:solidFill>
                    <a:schemeClr val="accent6"/>
                  </a:solidFill>
                </a:rPr>
                <a:t>2. Create a new column named “</a:t>
              </a:r>
              <a:r>
                <a:rPr lang="en-CA" dirty="0" err="1">
                  <a:solidFill>
                    <a:schemeClr val="accent6"/>
                  </a:solidFill>
                </a:rPr>
                <a:t>HighRenew</a:t>
              </a:r>
              <a:r>
                <a:rPr lang="en-CA" dirty="0">
                  <a:solidFill>
                    <a:schemeClr val="accent6"/>
                  </a:solidFill>
                </a:rPr>
                <a:t>”, use </a:t>
              </a:r>
              <a:r>
                <a:rPr lang="en-CA" b="1" u="sng" dirty="0">
                  <a:solidFill>
                    <a:srgbClr val="FFE000"/>
                  </a:solidFill>
                </a:rPr>
                <a:t>apply(lambda) </a:t>
              </a:r>
              <a:r>
                <a:rPr lang="en-CA" dirty="0">
                  <a:solidFill>
                    <a:schemeClr val="accent6"/>
                  </a:solidFill>
                </a:rPr>
                <a:t>to determine the Renewable value of each country above or below the median.</a:t>
              </a:r>
            </a:p>
            <a:p>
              <a:endParaRPr lang="en-CA" sz="800" dirty="0">
                <a:solidFill>
                  <a:schemeClr val="accent6"/>
                </a:solidFill>
              </a:endParaRPr>
            </a:p>
            <a:p>
              <a:r>
                <a:rPr lang="en-CA" dirty="0">
                  <a:solidFill>
                    <a:schemeClr val="accent6"/>
                  </a:solidFill>
                </a:rPr>
                <a:t>3. Return a series whose index sorted in </a:t>
              </a:r>
              <a:r>
                <a:rPr lang="en-CA" b="1" u="sng" dirty="0">
                  <a:solidFill>
                    <a:srgbClr val="FFE000"/>
                  </a:solidFill>
                </a:rPr>
                <a:t>ascending order </a:t>
              </a:r>
              <a:r>
                <a:rPr lang="en-CA" dirty="0">
                  <a:solidFill>
                    <a:schemeClr val="accent6"/>
                  </a:solidFill>
                </a:rPr>
                <a:t>of rank.</a:t>
              </a:r>
            </a:p>
          </p:txBody>
        </p:sp>
        <p:pic>
          <p:nvPicPr>
            <p:cNvPr id="26" name="Picture 25">
              <a:extLst>
                <a:ext uri="{FF2B5EF4-FFF2-40B4-BE49-F238E27FC236}">
                  <a16:creationId xmlns:a16="http://schemas.microsoft.com/office/drawing/2014/main" id="{C9612400-2DD8-4BE8-CD43-87E9AD92A342}"/>
                </a:ext>
              </a:extLst>
            </p:cNvPr>
            <p:cNvPicPr>
              <a:picLocks noChangeAspect="1"/>
            </p:cNvPicPr>
            <p:nvPr/>
          </p:nvPicPr>
          <p:blipFill>
            <a:blip r:embed="rId5"/>
            <a:stretch>
              <a:fillRect/>
            </a:stretch>
          </p:blipFill>
          <p:spPr>
            <a:xfrm>
              <a:off x="3810319" y="528449"/>
              <a:ext cx="4848931" cy="4083764"/>
            </a:xfrm>
            <a:prstGeom prst="rect">
              <a:avLst/>
            </a:prstGeom>
          </p:spPr>
        </p:pic>
      </p:grpSp>
      <p:grpSp>
        <p:nvGrpSpPr>
          <p:cNvPr id="30" name="Q10">
            <a:extLst>
              <a:ext uri="{FF2B5EF4-FFF2-40B4-BE49-F238E27FC236}">
                <a16:creationId xmlns:a16="http://schemas.microsoft.com/office/drawing/2014/main" id="{910473B9-B3C7-3F06-5D7F-E20DBB835336}"/>
              </a:ext>
            </a:extLst>
          </p:cNvPr>
          <p:cNvGrpSpPr/>
          <p:nvPr/>
        </p:nvGrpSpPr>
        <p:grpSpPr>
          <a:xfrm>
            <a:off x="311855" y="206355"/>
            <a:ext cx="8530982" cy="4728898"/>
            <a:chOff x="311855" y="206355"/>
            <a:chExt cx="8530982" cy="4728898"/>
          </a:xfrm>
        </p:grpSpPr>
        <p:sp>
          <p:nvSpPr>
            <p:cNvPr id="19" name="Google Shape;612;p66">
              <a:extLst>
                <a:ext uri="{FF2B5EF4-FFF2-40B4-BE49-F238E27FC236}">
                  <a16:creationId xmlns:a16="http://schemas.microsoft.com/office/drawing/2014/main" id="{877C5293-0DFF-42F2-BF85-F6543AD359DE}"/>
                </a:ext>
              </a:extLst>
            </p:cNvPr>
            <p:cNvSpPr/>
            <p:nvPr/>
          </p:nvSpPr>
          <p:spPr>
            <a:xfrm>
              <a:off x="311855" y="206355"/>
              <a:ext cx="8530982" cy="4728898"/>
            </a:xfrm>
            <a:prstGeom prst="rect">
              <a:avLst/>
            </a:prstGeom>
            <a:solidFill>
              <a:srgbClr val="072C4E"/>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TextBox 19">
              <a:extLst>
                <a:ext uri="{FF2B5EF4-FFF2-40B4-BE49-F238E27FC236}">
                  <a16:creationId xmlns:a16="http://schemas.microsoft.com/office/drawing/2014/main" id="{CD91322C-8264-AA95-1B70-5B74B480A375}"/>
                </a:ext>
              </a:extLst>
            </p:cNvPr>
            <p:cNvSpPr txBox="1"/>
            <p:nvPr/>
          </p:nvSpPr>
          <p:spPr>
            <a:xfrm>
              <a:off x="484749" y="528922"/>
              <a:ext cx="3070479" cy="3262432"/>
            </a:xfrm>
            <a:prstGeom prst="rect">
              <a:avLst/>
            </a:prstGeom>
            <a:noFill/>
          </p:spPr>
          <p:txBody>
            <a:bodyPr wrap="square" rtlCol="0">
              <a:spAutoFit/>
            </a:bodyPr>
            <a:lstStyle/>
            <a:p>
              <a:r>
                <a:rPr lang="en-CA" sz="1600" b="1" u="sng" dirty="0">
                  <a:solidFill>
                    <a:schemeClr val="accent6"/>
                  </a:solidFill>
                  <a:latin typeface="Lato"/>
                  <a:ea typeface="Lato"/>
                  <a:cs typeface="Lato"/>
                </a:rPr>
                <a:t>Q10 : Group the Countries by Continent and display some descriptive statistics measures.</a:t>
              </a:r>
            </a:p>
            <a:p>
              <a:endParaRPr lang="en-CA" sz="1600" b="1" dirty="0">
                <a:solidFill>
                  <a:schemeClr val="accent6"/>
                </a:solidFill>
                <a:latin typeface="Lato"/>
                <a:ea typeface="Lato"/>
                <a:cs typeface="Lato"/>
              </a:endParaRPr>
            </a:p>
            <a:p>
              <a:r>
                <a:rPr lang="en-CA" dirty="0">
                  <a:solidFill>
                    <a:schemeClr val="accent6"/>
                  </a:solidFill>
                </a:rPr>
                <a:t>1. First, Create a data frame with an index named 'Continent' according to the division of continents.</a:t>
              </a:r>
            </a:p>
            <a:p>
              <a:endParaRPr lang="en-CA" sz="800" dirty="0">
                <a:solidFill>
                  <a:schemeClr val="accent6"/>
                </a:solidFill>
              </a:endParaRPr>
            </a:p>
            <a:p>
              <a:r>
                <a:rPr lang="en-CA" dirty="0">
                  <a:solidFill>
                    <a:schemeClr val="accent6"/>
                  </a:solidFill>
                </a:rPr>
                <a:t>2. Then use </a:t>
              </a:r>
              <a:r>
                <a:rPr lang="en-CA" b="1" u="sng" dirty="0" err="1">
                  <a:solidFill>
                    <a:srgbClr val="FFE000"/>
                  </a:solidFill>
                </a:rPr>
                <a:t>groupby</a:t>
              </a:r>
              <a:r>
                <a:rPr lang="en-CA" b="1" u="sng" dirty="0">
                  <a:solidFill>
                    <a:srgbClr val="FFE000"/>
                  </a:solidFill>
                </a:rPr>
                <a:t>() </a:t>
              </a:r>
              <a:r>
                <a:rPr lang="en-CA" dirty="0">
                  <a:solidFill>
                    <a:schemeClr val="accent6"/>
                  </a:solidFill>
                </a:rPr>
                <a:t>and </a:t>
              </a:r>
              <a:r>
                <a:rPr lang="en-CA" b="1" u="sng" dirty="0">
                  <a:solidFill>
                    <a:srgbClr val="FFE000"/>
                  </a:solidFill>
                </a:rPr>
                <a:t>map() </a:t>
              </a:r>
              <a:r>
                <a:rPr lang="en-CA" dirty="0">
                  <a:solidFill>
                    <a:schemeClr val="accent6"/>
                  </a:solidFill>
                </a:rPr>
                <a:t>to group the Countries by Continent.</a:t>
              </a:r>
            </a:p>
            <a:p>
              <a:endParaRPr lang="en-CA" sz="800" dirty="0">
                <a:solidFill>
                  <a:schemeClr val="accent6"/>
                </a:solidFill>
              </a:endParaRPr>
            </a:p>
            <a:p>
              <a:r>
                <a:rPr lang="en-CA" dirty="0">
                  <a:solidFill>
                    <a:schemeClr val="accent6"/>
                  </a:solidFill>
                </a:rPr>
                <a:t>3. Use </a:t>
              </a:r>
              <a:r>
                <a:rPr lang="en-CA" b="1" u="sng" dirty="0">
                  <a:solidFill>
                    <a:srgbClr val="FFE000"/>
                  </a:solidFill>
                </a:rPr>
                <a:t>size() sum() mean() std() </a:t>
              </a:r>
              <a:r>
                <a:rPr lang="en-CA" dirty="0">
                  <a:solidFill>
                    <a:schemeClr val="accent6"/>
                  </a:solidFill>
                </a:rPr>
                <a:t>to display the sample size, sum, mean, and std deviation for the estimated population</a:t>
              </a:r>
            </a:p>
          </p:txBody>
        </p:sp>
        <p:pic>
          <p:nvPicPr>
            <p:cNvPr id="29" name="Picture 28">
              <a:extLst>
                <a:ext uri="{FF2B5EF4-FFF2-40B4-BE49-F238E27FC236}">
                  <a16:creationId xmlns:a16="http://schemas.microsoft.com/office/drawing/2014/main" id="{D6CB0708-593B-F1D2-038C-84E2C1EFDC52}"/>
                </a:ext>
              </a:extLst>
            </p:cNvPr>
            <p:cNvPicPr>
              <a:picLocks noChangeAspect="1"/>
            </p:cNvPicPr>
            <p:nvPr/>
          </p:nvPicPr>
          <p:blipFill>
            <a:blip r:embed="rId6"/>
            <a:stretch>
              <a:fillRect/>
            </a:stretch>
          </p:blipFill>
          <p:spPr>
            <a:xfrm>
              <a:off x="3818337" y="387126"/>
              <a:ext cx="4840913" cy="4369247"/>
            </a:xfrm>
            <a:prstGeom prst="rect">
              <a:avLst/>
            </a:prstGeom>
          </p:spPr>
        </p:pic>
      </p:grpSp>
      <p:grpSp>
        <p:nvGrpSpPr>
          <p:cNvPr id="39" name="Q11_Q12">
            <a:extLst>
              <a:ext uri="{FF2B5EF4-FFF2-40B4-BE49-F238E27FC236}">
                <a16:creationId xmlns:a16="http://schemas.microsoft.com/office/drawing/2014/main" id="{A9A13BE8-170D-77A6-D185-5EE08703AEA6}"/>
              </a:ext>
            </a:extLst>
          </p:cNvPr>
          <p:cNvGrpSpPr/>
          <p:nvPr/>
        </p:nvGrpSpPr>
        <p:grpSpPr>
          <a:xfrm>
            <a:off x="306509" y="206355"/>
            <a:ext cx="8530982" cy="4728898"/>
            <a:chOff x="306509" y="206355"/>
            <a:chExt cx="8530982" cy="4728898"/>
          </a:xfrm>
        </p:grpSpPr>
        <p:sp>
          <p:nvSpPr>
            <p:cNvPr id="32" name="Google Shape;612;p66">
              <a:extLst>
                <a:ext uri="{FF2B5EF4-FFF2-40B4-BE49-F238E27FC236}">
                  <a16:creationId xmlns:a16="http://schemas.microsoft.com/office/drawing/2014/main" id="{075B17EE-A3F9-BE44-2D55-5C6C8B1D0018}"/>
                </a:ext>
              </a:extLst>
            </p:cNvPr>
            <p:cNvSpPr/>
            <p:nvPr/>
          </p:nvSpPr>
          <p:spPr>
            <a:xfrm>
              <a:off x="306509" y="206355"/>
              <a:ext cx="8530982" cy="4728898"/>
            </a:xfrm>
            <a:prstGeom prst="rect">
              <a:avLst/>
            </a:prstGeom>
            <a:solidFill>
              <a:srgbClr val="072C4E"/>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TextBox 32">
              <a:extLst>
                <a:ext uri="{FF2B5EF4-FFF2-40B4-BE49-F238E27FC236}">
                  <a16:creationId xmlns:a16="http://schemas.microsoft.com/office/drawing/2014/main" id="{7EE2D221-F8A7-96CB-1388-B497969745B1}"/>
                </a:ext>
              </a:extLst>
            </p:cNvPr>
            <p:cNvSpPr txBox="1"/>
            <p:nvPr/>
          </p:nvSpPr>
          <p:spPr>
            <a:xfrm>
              <a:off x="479403" y="528922"/>
              <a:ext cx="3248719" cy="4031873"/>
            </a:xfrm>
            <a:prstGeom prst="rect">
              <a:avLst/>
            </a:prstGeom>
            <a:noFill/>
          </p:spPr>
          <p:txBody>
            <a:bodyPr wrap="square" rtlCol="0">
              <a:spAutoFit/>
            </a:bodyPr>
            <a:lstStyle/>
            <a:p>
              <a:r>
                <a:rPr lang="en-CA" sz="1600" b="1" u="sng" dirty="0">
                  <a:solidFill>
                    <a:schemeClr val="accent6"/>
                  </a:solidFill>
                  <a:latin typeface="Lato"/>
                  <a:ea typeface="Lato"/>
                  <a:cs typeface="Lato"/>
                </a:rPr>
                <a:t>Q11 : Cut % Renewable into 5 bins. How many countries are in each of these groups?</a:t>
              </a:r>
            </a:p>
            <a:p>
              <a:endParaRPr lang="en-CA" sz="1600" b="1" dirty="0">
                <a:solidFill>
                  <a:schemeClr val="accent6"/>
                </a:solidFill>
                <a:latin typeface="Lato"/>
                <a:ea typeface="Lato"/>
                <a:cs typeface="Lato"/>
              </a:endParaRPr>
            </a:p>
            <a:p>
              <a:r>
                <a:rPr lang="en-CA" dirty="0">
                  <a:solidFill>
                    <a:schemeClr val="accent6"/>
                  </a:solidFill>
                  <a:latin typeface="+mn-lt"/>
                  <a:ea typeface="Lato"/>
                  <a:cs typeface="Lato"/>
                </a:rPr>
                <a:t>1. Use </a:t>
              </a:r>
              <a:r>
                <a:rPr lang="en-CA" b="1" u="sng" dirty="0" err="1">
                  <a:solidFill>
                    <a:srgbClr val="FFE000"/>
                  </a:solidFill>
                  <a:latin typeface="+mn-lt"/>
                  <a:ea typeface="Lato"/>
                  <a:cs typeface="Lato"/>
                </a:rPr>
                <a:t>pd.cut</a:t>
              </a:r>
              <a:r>
                <a:rPr lang="en-CA" b="1" u="sng" dirty="0">
                  <a:solidFill>
                    <a:srgbClr val="FFE000"/>
                  </a:solidFill>
                  <a:latin typeface="+mn-lt"/>
                  <a:ea typeface="Lato"/>
                  <a:cs typeface="Lato"/>
                </a:rPr>
                <a:t>(bins=5) </a:t>
              </a:r>
              <a:r>
                <a:rPr lang="en-CA" dirty="0">
                  <a:solidFill>
                    <a:schemeClr val="accent6"/>
                  </a:solidFill>
                  <a:latin typeface="+mn-lt"/>
                  <a:ea typeface="Lato"/>
                  <a:cs typeface="Lato"/>
                </a:rPr>
                <a:t>to cut % Renewable into 5 bins, use </a:t>
              </a:r>
              <a:r>
                <a:rPr lang="en-CA" b="1" u="sng" dirty="0" err="1">
                  <a:solidFill>
                    <a:srgbClr val="FFE000"/>
                  </a:solidFill>
                  <a:latin typeface="+mn-lt"/>
                  <a:ea typeface="Lato"/>
                  <a:cs typeface="Lato"/>
                </a:rPr>
                <a:t>groupby</a:t>
              </a:r>
              <a:r>
                <a:rPr lang="en-CA" b="1" u="sng" dirty="0">
                  <a:solidFill>
                    <a:srgbClr val="FFE000"/>
                  </a:solidFill>
                  <a:latin typeface="+mn-lt"/>
                  <a:ea typeface="Lato"/>
                  <a:cs typeface="Lato"/>
                </a:rPr>
                <a:t>().size() </a:t>
              </a:r>
              <a:r>
                <a:rPr lang="en-CA" dirty="0">
                  <a:solidFill>
                    <a:schemeClr val="accent6"/>
                  </a:solidFill>
                  <a:latin typeface="+mn-lt"/>
                  <a:ea typeface="Lato"/>
                  <a:cs typeface="Lato"/>
                </a:rPr>
                <a:t>to group these new % Renewable bins.</a:t>
              </a:r>
            </a:p>
            <a:p>
              <a:endParaRPr lang="en-CA" sz="800" dirty="0">
                <a:solidFill>
                  <a:schemeClr val="accent6"/>
                </a:solidFill>
                <a:latin typeface="+mn-lt"/>
              </a:endParaRPr>
            </a:p>
            <a:p>
              <a:r>
                <a:rPr lang="en-CA" dirty="0">
                  <a:solidFill>
                    <a:schemeClr val="accent6"/>
                  </a:solidFill>
                  <a:latin typeface="+mn-lt"/>
                </a:rPr>
                <a:t>2. Return a Series, but </a:t>
              </a:r>
              <a:r>
                <a:rPr lang="en-CA" b="1" u="sng" dirty="0">
                  <a:solidFill>
                    <a:srgbClr val="FFE000"/>
                  </a:solidFill>
                  <a:latin typeface="+mn-lt"/>
                </a:rPr>
                <a:t>not include groups with no countries.</a:t>
              </a:r>
            </a:p>
            <a:p>
              <a:endParaRPr lang="en-CA" sz="1600" dirty="0">
                <a:solidFill>
                  <a:schemeClr val="accent6"/>
                </a:solidFill>
                <a:latin typeface="+mn-lt"/>
              </a:endParaRPr>
            </a:p>
            <a:p>
              <a:r>
                <a:rPr lang="en-CA" sz="1400" b="1" u="sng" dirty="0">
                  <a:solidFill>
                    <a:schemeClr val="accent6"/>
                  </a:solidFill>
                  <a:latin typeface="Lato"/>
                  <a:ea typeface="Lato"/>
                  <a:cs typeface="Lato"/>
                </a:rPr>
                <a:t>Q12 : Convert the Population Estimate series to a string with thousands separator (using commas). </a:t>
              </a:r>
            </a:p>
            <a:p>
              <a:endParaRPr lang="en-CA" sz="1400" b="1" u="sng" dirty="0">
                <a:solidFill>
                  <a:schemeClr val="accent6"/>
                </a:solidFill>
                <a:latin typeface="Lato"/>
                <a:ea typeface="Lato"/>
                <a:cs typeface="Lato"/>
              </a:endParaRPr>
            </a:p>
            <a:p>
              <a:r>
                <a:rPr lang="en-CA" dirty="0">
                  <a:solidFill>
                    <a:schemeClr val="accent6"/>
                  </a:solidFill>
                  <a:latin typeface="+mn-lt"/>
                  <a:ea typeface="Lato"/>
                  <a:cs typeface="Lato"/>
                </a:rPr>
                <a:t>Use </a:t>
              </a:r>
              <a:r>
                <a:rPr lang="en-CA" b="1" u="sng" dirty="0">
                  <a:solidFill>
                    <a:srgbClr val="FFE000"/>
                  </a:solidFill>
                  <a:latin typeface="+mn-lt"/>
                  <a:ea typeface="Lato"/>
                  <a:cs typeface="Lato"/>
                </a:rPr>
                <a:t>apply(lambda) </a:t>
              </a:r>
              <a:r>
                <a:rPr lang="en-CA" dirty="0">
                  <a:solidFill>
                    <a:schemeClr val="accent6"/>
                  </a:solidFill>
                  <a:latin typeface="+mn-lt"/>
                  <a:ea typeface="Lato"/>
                  <a:cs typeface="Lato"/>
                </a:rPr>
                <a:t>to format the values</a:t>
              </a:r>
            </a:p>
          </p:txBody>
        </p:sp>
        <p:pic>
          <p:nvPicPr>
            <p:cNvPr id="36" name="Picture 35">
              <a:extLst>
                <a:ext uri="{FF2B5EF4-FFF2-40B4-BE49-F238E27FC236}">
                  <a16:creationId xmlns:a16="http://schemas.microsoft.com/office/drawing/2014/main" id="{30F8D791-C4B2-4E64-87E3-091DE653AA63}"/>
                </a:ext>
              </a:extLst>
            </p:cNvPr>
            <p:cNvPicPr>
              <a:picLocks noChangeAspect="1"/>
            </p:cNvPicPr>
            <p:nvPr/>
          </p:nvPicPr>
          <p:blipFill>
            <a:blip r:embed="rId7"/>
            <a:stretch>
              <a:fillRect/>
            </a:stretch>
          </p:blipFill>
          <p:spPr>
            <a:xfrm>
              <a:off x="3823682" y="384289"/>
              <a:ext cx="4842462" cy="2187461"/>
            </a:xfrm>
            <a:prstGeom prst="rect">
              <a:avLst/>
            </a:prstGeom>
          </p:spPr>
        </p:pic>
        <p:pic>
          <p:nvPicPr>
            <p:cNvPr id="38" name="Picture 37">
              <a:extLst>
                <a:ext uri="{FF2B5EF4-FFF2-40B4-BE49-F238E27FC236}">
                  <a16:creationId xmlns:a16="http://schemas.microsoft.com/office/drawing/2014/main" id="{B456CE86-C8D0-EC07-74A7-4B550B53C9D4}"/>
                </a:ext>
              </a:extLst>
            </p:cNvPr>
            <p:cNvPicPr>
              <a:picLocks noChangeAspect="1"/>
            </p:cNvPicPr>
            <p:nvPr/>
          </p:nvPicPr>
          <p:blipFill>
            <a:blip r:embed="rId8"/>
            <a:stretch>
              <a:fillRect/>
            </a:stretch>
          </p:blipFill>
          <p:spPr>
            <a:xfrm>
              <a:off x="3826356" y="2571750"/>
              <a:ext cx="4834230" cy="2191466"/>
            </a:xfrm>
            <a:prstGeom prst="rect">
              <a:avLst/>
            </a:prstGeom>
          </p:spPr>
        </p:pic>
      </p:grpSp>
    </p:spTree>
    <p:extLst>
      <p:ext uri="{BB962C8B-B14F-4D97-AF65-F5344CB8AC3E}">
        <p14:creationId xmlns:p14="http://schemas.microsoft.com/office/powerpoint/2010/main" val="99448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1000"/>
                                        <p:tgtEl>
                                          <p:spTgt spid="30"/>
                                        </p:tgtEl>
                                      </p:cBhvr>
                                    </p:animEffect>
                                    <p:anim calcmode="lin" valueType="num">
                                      <p:cBhvr>
                                        <p:cTn id="29" dur="1000" fill="hold"/>
                                        <p:tgtEl>
                                          <p:spTgt spid="30"/>
                                        </p:tgtEl>
                                        <p:attrNameLst>
                                          <p:attrName>ppt_x</p:attrName>
                                        </p:attrNameLst>
                                      </p:cBhvr>
                                      <p:tavLst>
                                        <p:tav tm="0">
                                          <p:val>
                                            <p:strVal val="#ppt_x"/>
                                          </p:val>
                                        </p:tav>
                                        <p:tav tm="100000">
                                          <p:val>
                                            <p:strVal val="#ppt_x"/>
                                          </p:val>
                                        </p:tav>
                                      </p:tavLst>
                                    </p:anim>
                                    <p:anim calcmode="lin" valueType="num">
                                      <p:cBhvr>
                                        <p:cTn id="3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1000"/>
                                        <p:tgtEl>
                                          <p:spTgt spid="39"/>
                                        </p:tgtEl>
                                      </p:cBhvr>
                                    </p:animEffect>
                                    <p:anim calcmode="lin" valueType="num">
                                      <p:cBhvr>
                                        <p:cTn id="36" dur="1000" fill="hold"/>
                                        <p:tgtEl>
                                          <p:spTgt spid="39"/>
                                        </p:tgtEl>
                                        <p:attrNameLst>
                                          <p:attrName>ppt_x</p:attrName>
                                        </p:attrNameLst>
                                      </p:cBhvr>
                                      <p:tavLst>
                                        <p:tav tm="0">
                                          <p:val>
                                            <p:strVal val="#ppt_x"/>
                                          </p:val>
                                        </p:tav>
                                        <p:tav tm="100000">
                                          <p:val>
                                            <p:strVal val="#ppt_x"/>
                                          </p:val>
                                        </p:tav>
                                      </p:tavLst>
                                    </p:anim>
                                    <p:anim calcmode="lin" valueType="num">
                                      <p:cBhvr>
                                        <p:cTn id="3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3"/>
          <p:cNvSpPr/>
          <p:nvPr/>
        </p:nvSpPr>
        <p:spPr>
          <a:xfrm>
            <a:off x="1264400" y="1815152"/>
            <a:ext cx="6945000" cy="2660323"/>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3"/>
          <p:cNvSpPr txBox="1">
            <a:spLocks noGrp="1"/>
          </p:cNvSpPr>
          <p:nvPr>
            <p:ph type="title" idx="2"/>
          </p:nvPr>
        </p:nvSpPr>
        <p:spPr>
          <a:xfrm>
            <a:off x="1264400" y="373834"/>
            <a:ext cx="6910400" cy="1112743"/>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altLang="zh-CN" sz="5400" b="1" dirty="0">
                <a:solidFill>
                  <a:srgbClr val="FFE000"/>
                </a:solidFill>
                <a:latin typeface="Comfortaa"/>
                <a:sym typeface="Comfortaa"/>
              </a:rPr>
              <a:t>Conclusion</a:t>
            </a:r>
            <a:endParaRPr sz="5400" dirty="0"/>
          </a:p>
        </p:txBody>
      </p:sp>
      <p:sp>
        <p:nvSpPr>
          <p:cNvPr id="289" name="Google Shape;289;p43"/>
          <p:cNvSpPr txBox="1">
            <a:spLocks noGrp="1"/>
          </p:cNvSpPr>
          <p:nvPr>
            <p:ph type="subTitle" idx="1"/>
          </p:nvPr>
        </p:nvSpPr>
        <p:spPr>
          <a:xfrm>
            <a:off x="1324719" y="1893131"/>
            <a:ext cx="6789761" cy="2504364"/>
          </a:xfrm>
          <a:prstGeom prst="rect">
            <a:avLst/>
          </a:prstGeom>
        </p:spPr>
        <p:txBody>
          <a:bodyPr spcFirstLastPara="1" wrap="square" lIns="91425" tIns="91425" rIns="91425" bIns="91425" anchor="ctr" anchorCtr="0">
            <a:noAutofit/>
          </a:bodyPr>
          <a:lstStyle/>
          <a:p>
            <a:pPr marL="288000" lvl="0" indent="0" algn="l" rtl="0">
              <a:spcBef>
                <a:spcPts val="0"/>
              </a:spcBef>
              <a:spcAft>
                <a:spcPts val="0"/>
              </a:spcAft>
              <a:buNone/>
            </a:pPr>
            <a:r>
              <a:rPr lang="en-CA" sz="2400" dirty="0">
                <a:solidFill>
                  <a:srgbClr val="002060"/>
                </a:solidFill>
              </a:rPr>
              <a:t>In conclusion, the findings contribute to a deeper understanding of the direct and indirect relationships between population, energy supply, and renewable rates contributing to further optimizing the energy structure of each country.</a:t>
            </a:r>
            <a:endParaRPr sz="2400" dirty="0">
              <a:solidFill>
                <a:srgbClr val="002060"/>
              </a:solidFill>
            </a:endParaRPr>
          </a:p>
        </p:txBody>
      </p:sp>
    </p:spTree>
    <p:extLst>
      <p:ext uri="{BB962C8B-B14F-4D97-AF65-F5344CB8AC3E}">
        <p14:creationId xmlns:p14="http://schemas.microsoft.com/office/powerpoint/2010/main" val="1348742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p:nvPr/>
        </p:nvSpPr>
        <p:spPr>
          <a:xfrm>
            <a:off x="1057350" y="663150"/>
            <a:ext cx="7029300" cy="3817200"/>
          </a:xfrm>
          <a:prstGeom prst="rect">
            <a:avLst/>
          </a:prstGeom>
          <a:solidFill>
            <a:srgbClr val="072C4E">
              <a:alpha val="86310"/>
            </a:srgbClr>
          </a:solidFill>
          <a:ln w="2857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9"/>
          <p:cNvSpPr txBox="1">
            <a:spLocks noGrp="1"/>
          </p:cNvSpPr>
          <p:nvPr>
            <p:ph type="ctrTitle"/>
          </p:nvPr>
        </p:nvSpPr>
        <p:spPr>
          <a:xfrm>
            <a:off x="1164450" y="1780778"/>
            <a:ext cx="6815100" cy="15819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8800" dirty="0">
                <a:solidFill>
                  <a:schemeClr val="accent6"/>
                </a:solidFill>
              </a:rPr>
              <a:t>T</a:t>
            </a:r>
            <a:r>
              <a:rPr lang="en-US" altLang="zh-CN" sz="8800" dirty="0">
                <a:solidFill>
                  <a:schemeClr val="accent6"/>
                </a:solidFill>
              </a:rPr>
              <a:t>hanks</a:t>
            </a:r>
            <a:r>
              <a:rPr lang="zh-CN" altLang="en-US" sz="8800" dirty="0">
                <a:solidFill>
                  <a:schemeClr val="accent6"/>
                </a:solidFill>
              </a:rPr>
              <a:t>！</a:t>
            </a:r>
            <a:endParaRPr sz="8800" dirty="0">
              <a:solidFill>
                <a:schemeClr val="accent6"/>
              </a:solidFill>
            </a:endParaRPr>
          </a:p>
        </p:txBody>
      </p:sp>
      <p:cxnSp>
        <p:nvCxnSpPr>
          <p:cNvPr id="236" name="Google Shape;236;p39"/>
          <p:cNvCxnSpPr/>
          <p:nvPr/>
        </p:nvCxnSpPr>
        <p:spPr>
          <a:xfrm rot="10800000" flipH="1">
            <a:off x="5924250" y="972600"/>
            <a:ext cx="2162400" cy="156300"/>
          </a:xfrm>
          <a:prstGeom prst="bentConnector3">
            <a:avLst>
              <a:gd name="adj1" fmla="val 50000"/>
            </a:avLst>
          </a:prstGeom>
          <a:noFill/>
          <a:ln w="19050" cap="flat" cmpd="sng">
            <a:solidFill>
              <a:schemeClr val="dk2"/>
            </a:solidFill>
            <a:prstDash val="solid"/>
            <a:round/>
            <a:headEnd type="oval" w="med" len="med"/>
            <a:tailEnd type="none" w="med" len="med"/>
          </a:ln>
        </p:spPr>
      </p:cxnSp>
      <p:cxnSp>
        <p:nvCxnSpPr>
          <p:cNvPr id="237" name="Google Shape;237;p39"/>
          <p:cNvCxnSpPr/>
          <p:nvPr/>
        </p:nvCxnSpPr>
        <p:spPr>
          <a:xfrm rot="-5400000">
            <a:off x="6848275" y="3637175"/>
            <a:ext cx="1260000" cy="407700"/>
          </a:xfrm>
          <a:prstGeom prst="bentConnector3">
            <a:avLst>
              <a:gd name="adj1" fmla="val 50000"/>
            </a:avLst>
          </a:prstGeom>
          <a:noFill/>
          <a:ln w="19050" cap="flat" cmpd="sng">
            <a:solidFill>
              <a:schemeClr val="dk2"/>
            </a:solidFill>
            <a:prstDash val="solid"/>
            <a:round/>
            <a:headEnd type="none" w="med" len="med"/>
            <a:tailEnd type="oval" w="med" len="med"/>
          </a:ln>
        </p:spPr>
      </p:cxnSp>
      <p:cxnSp>
        <p:nvCxnSpPr>
          <p:cNvPr id="238" name="Google Shape;238;p39"/>
          <p:cNvCxnSpPr/>
          <p:nvPr/>
        </p:nvCxnSpPr>
        <p:spPr>
          <a:xfrm rot="10800000" flipH="1">
            <a:off x="1122850" y="3609425"/>
            <a:ext cx="750300" cy="315000"/>
          </a:xfrm>
          <a:prstGeom prst="bentConnector3">
            <a:avLst>
              <a:gd name="adj1" fmla="val 50000"/>
            </a:avLst>
          </a:prstGeom>
          <a:noFill/>
          <a:ln w="19050" cap="flat" cmpd="sng">
            <a:solidFill>
              <a:schemeClr val="dk2"/>
            </a:solidFill>
            <a:prstDash val="solid"/>
            <a:round/>
            <a:headEnd type="none" w="med" len="med"/>
            <a:tailEnd type="oval" w="med" len="med"/>
          </a:ln>
        </p:spPr>
      </p:cxnSp>
    </p:spTree>
    <p:extLst>
      <p:ext uri="{BB962C8B-B14F-4D97-AF65-F5344CB8AC3E}">
        <p14:creationId xmlns:p14="http://schemas.microsoft.com/office/powerpoint/2010/main" val="131256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6"/>
          <p:cNvSpPr txBox="1">
            <a:spLocks noGrp="1"/>
          </p:cNvSpPr>
          <p:nvPr>
            <p:ph type="title"/>
          </p:nvPr>
        </p:nvSpPr>
        <p:spPr>
          <a:xfrm>
            <a:off x="716550" y="634552"/>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dirty="0"/>
              <a:t>Executive </a:t>
            </a:r>
            <a:r>
              <a:rPr lang="en-CA" dirty="0">
                <a:solidFill>
                  <a:schemeClr val="dk2"/>
                </a:solidFill>
              </a:rPr>
              <a:t>Summary</a:t>
            </a:r>
          </a:p>
        </p:txBody>
      </p:sp>
      <p:sp>
        <p:nvSpPr>
          <p:cNvPr id="318" name="Google Shape;318;p46"/>
          <p:cNvSpPr txBox="1">
            <a:spLocks noGrp="1"/>
          </p:cNvSpPr>
          <p:nvPr>
            <p:ph type="subTitle" idx="1"/>
          </p:nvPr>
        </p:nvSpPr>
        <p:spPr>
          <a:xfrm>
            <a:off x="890825" y="1333147"/>
            <a:ext cx="4098618" cy="2815198"/>
          </a:xfrm>
          <a:prstGeom prst="rect">
            <a:avLst/>
          </a:prstGeom>
        </p:spPr>
        <p:txBody>
          <a:bodyPr spcFirstLastPara="1" wrap="square" lIns="91425" tIns="91425" rIns="91425" bIns="91425" anchor="t" anchorCtr="0">
            <a:noAutofit/>
          </a:bodyPr>
          <a:lstStyle/>
          <a:p>
            <a:pPr marL="457200" lvl="0" indent="-317500" algn="l" rtl="0">
              <a:spcBef>
                <a:spcPts val="1000"/>
              </a:spcBef>
              <a:spcAft>
                <a:spcPts val="0"/>
              </a:spcAft>
              <a:buSzPts val="1400"/>
              <a:buChar char="●"/>
            </a:pPr>
            <a:r>
              <a:rPr lang="en-CA" sz="3200" b="1" dirty="0"/>
              <a:t>Project Objectives</a:t>
            </a:r>
          </a:p>
          <a:p>
            <a:pPr marL="457200" lvl="0" indent="-317500" algn="l" rtl="0">
              <a:spcBef>
                <a:spcPts val="1000"/>
              </a:spcBef>
              <a:spcAft>
                <a:spcPts val="0"/>
              </a:spcAft>
              <a:buSzPts val="1400"/>
              <a:buChar char="●"/>
            </a:pPr>
            <a:r>
              <a:rPr lang="en-CA" sz="3200" b="1" dirty="0"/>
              <a:t>Methodology</a:t>
            </a:r>
          </a:p>
          <a:p>
            <a:pPr marL="457200" lvl="0" indent="-317500" algn="l" rtl="0">
              <a:spcBef>
                <a:spcPts val="1000"/>
              </a:spcBef>
              <a:spcAft>
                <a:spcPts val="0"/>
              </a:spcAft>
              <a:buSzPts val="1400"/>
              <a:buChar char="●"/>
            </a:pPr>
            <a:r>
              <a:rPr lang="en-CA" sz="3200" b="1" dirty="0"/>
              <a:t>Key Findings</a:t>
            </a:r>
          </a:p>
          <a:p>
            <a:pPr marL="457200" lvl="0" indent="-317500" algn="l" rtl="0">
              <a:spcBef>
                <a:spcPts val="1000"/>
              </a:spcBef>
              <a:spcAft>
                <a:spcPts val="0"/>
              </a:spcAft>
              <a:buSzPts val="1400"/>
              <a:buChar char="●"/>
            </a:pPr>
            <a:r>
              <a:rPr lang="en-CA" sz="3200" b="1" dirty="0"/>
              <a:t>Conclusion</a:t>
            </a:r>
            <a:endParaRPr sz="3200" b="1" dirty="0"/>
          </a:p>
        </p:txBody>
      </p:sp>
      <p:cxnSp>
        <p:nvCxnSpPr>
          <p:cNvPr id="319" name="Google Shape;319;p46"/>
          <p:cNvCxnSpPr/>
          <p:nvPr/>
        </p:nvCxnSpPr>
        <p:spPr>
          <a:xfrm rot="-5400000" flipH="1">
            <a:off x="7117975" y="3582375"/>
            <a:ext cx="1644000" cy="6264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320" name="Google Shape;320;p46"/>
          <p:cNvCxnSpPr/>
          <p:nvPr/>
        </p:nvCxnSpPr>
        <p:spPr>
          <a:xfrm rot="10800000" flipH="1">
            <a:off x="5693075" y="1593750"/>
            <a:ext cx="3014100" cy="931800"/>
          </a:xfrm>
          <a:prstGeom prst="bentConnector3">
            <a:avLst>
              <a:gd name="adj1" fmla="val 50000"/>
            </a:avLst>
          </a:prstGeom>
          <a:noFill/>
          <a:ln w="28575" cap="flat" cmpd="sng">
            <a:solidFill>
              <a:schemeClr val="dk2"/>
            </a:solidFill>
            <a:prstDash val="solid"/>
            <a:round/>
            <a:headEnd type="oval" w="med" len="med"/>
            <a:tailEnd type="none" w="med" len="med"/>
          </a:ln>
        </p:spPr>
      </p:cxnSp>
    </p:spTree>
    <p:extLst>
      <p:ext uri="{BB962C8B-B14F-4D97-AF65-F5344CB8AC3E}">
        <p14:creationId xmlns:p14="http://schemas.microsoft.com/office/powerpoint/2010/main" val="3383495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9" name="Rectangle 8">
            <a:extLst>
              <a:ext uri="{FF2B5EF4-FFF2-40B4-BE49-F238E27FC236}">
                <a16:creationId xmlns:a16="http://schemas.microsoft.com/office/drawing/2014/main" id="{CB8879F5-CECA-6D29-1A5C-F553AFC96C04}"/>
              </a:ext>
            </a:extLst>
          </p:cNvPr>
          <p:cNvSpPr/>
          <p:nvPr/>
        </p:nvSpPr>
        <p:spPr>
          <a:xfrm>
            <a:off x="303836" y="207301"/>
            <a:ext cx="8530982" cy="4728898"/>
          </a:xfrm>
          <a:prstGeom prst="rect">
            <a:avLst/>
          </a:prstGeom>
          <a:solidFill>
            <a:srgbClr val="072C4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2" name="Google Shape;612;p66"/>
          <p:cNvSpPr/>
          <p:nvPr/>
        </p:nvSpPr>
        <p:spPr>
          <a:xfrm>
            <a:off x="303836" y="207301"/>
            <a:ext cx="8530982" cy="4728898"/>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092C26E2-03E0-6175-E603-635E95A9D425}"/>
              </a:ext>
            </a:extLst>
          </p:cNvPr>
          <p:cNvSpPr txBox="1"/>
          <p:nvPr/>
        </p:nvSpPr>
        <p:spPr>
          <a:xfrm>
            <a:off x="389975" y="1009435"/>
            <a:ext cx="8275756" cy="1323439"/>
          </a:xfrm>
          <a:prstGeom prst="rect">
            <a:avLst/>
          </a:prstGeom>
          <a:noFill/>
        </p:spPr>
        <p:txBody>
          <a:bodyPr wrap="square" rtlCol="0">
            <a:spAutoFit/>
          </a:bodyPr>
          <a:lstStyle/>
          <a:p>
            <a:r>
              <a:rPr lang="en-CA" sz="2000" b="1" dirty="0">
                <a:solidFill>
                  <a:schemeClr val="accent6"/>
                </a:solidFill>
                <a:latin typeface="Lato"/>
                <a:ea typeface="Lato"/>
                <a:cs typeface="Lato"/>
              </a:rPr>
              <a:t>After cleaning the three datasets, merge them together, and perform detailed analyses such as calculating the average GDP for each country, identifying the country whose GDP changed the largest, or estimating the population etc.</a:t>
            </a:r>
            <a:endParaRPr lang="en-CA" sz="2000" dirty="0">
              <a:solidFill>
                <a:schemeClr val="accent6"/>
              </a:solidFill>
            </a:endParaRPr>
          </a:p>
        </p:txBody>
      </p:sp>
      <p:sp>
        <p:nvSpPr>
          <p:cNvPr id="6" name="Google Shape;294;p44">
            <a:extLst>
              <a:ext uri="{FF2B5EF4-FFF2-40B4-BE49-F238E27FC236}">
                <a16:creationId xmlns:a16="http://schemas.microsoft.com/office/drawing/2014/main" id="{25DA6E2F-01E4-CED2-9B2B-CDA4F7A7E53D}"/>
              </a:ext>
            </a:extLst>
          </p:cNvPr>
          <p:cNvSpPr txBox="1">
            <a:spLocks/>
          </p:cNvSpPr>
          <p:nvPr/>
        </p:nvSpPr>
        <p:spPr>
          <a:xfrm>
            <a:off x="389975" y="2378496"/>
            <a:ext cx="7702550"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pPr algn="l"/>
            <a:r>
              <a:rPr lang="en-CA" altLang="zh-CN" sz="3500" b="1" dirty="0">
                <a:solidFill>
                  <a:srgbClr val="FFE000"/>
                </a:solidFill>
                <a:latin typeface="Comfortaa"/>
                <a:sym typeface="Comfortaa"/>
              </a:rPr>
              <a:t>Methodology :</a:t>
            </a:r>
            <a:endParaRPr lang="en-CA" sz="3500" b="1" dirty="0">
              <a:solidFill>
                <a:srgbClr val="FFE000"/>
              </a:solidFill>
              <a:latin typeface="Comfortaa"/>
              <a:sym typeface="Comfortaa"/>
            </a:endParaRPr>
          </a:p>
        </p:txBody>
      </p:sp>
      <p:sp>
        <p:nvSpPr>
          <p:cNvPr id="7" name="TextBox 6">
            <a:extLst>
              <a:ext uri="{FF2B5EF4-FFF2-40B4-BE49-F238E27FC236}">
                <a16:creationId xmlns:a16="http://schemas.microsoft.com/office/drawing/2014/main" id="{3795F3F2-0FF8-3C85-1807-6F5E52013381}"/>
              </a:ext>
            </a:extLst>
          </p:cNvPr>
          <p:cNvSpPr txBox="1"/>
          <p:nvPr/>
        </p:nvSpPr>
        <p:spPr>
          <a:xfrm>
            <a:off x="389974" y="2997207"/>
            <a:ext cx="8444843" cy="1938992"/>
          </a:xfrm>
          <a:prstGeom prst="rect">
            <a:avLst/>
          </a:prstGeom>
          <a:noFill/>
        </p:spPr>
        <p:txBody>
          <a:bodyPr wrap="square" rtlCol="0">
            <a:spAutoFit/>
          </a:bodyPr>
          <a:lstStyle/>
          <a:p>
            <a:r>
              <a:rPr lang="en-CA" sz="2000" b="1" dirty="0">
                <a:solidFill>
                  <a:schemeClr val="accent6"/>
                </a:solidFill>
                <a:latin typeface="Lato"/>
                <a:ea typeface="Lato"/>
                <a:cs typeface="Lato"/>
              </a:rPr>
              <a:t>This analysis uses some functions in the </a:t>
            </a:r>
            <a:r>
              <a:rPr lang="en-CA" sz="2000" b="1" u="sng" dirty="0">
                <a:solidFill>
                  <a:schemeClr val="accent6"/>
                </a:solidFill>
                <a:latin typeface="Lato"/>
                <a:ea typeface="Lato"/>
                <a:cs typeface="Lato"/>
              </a:rPr>
              <a:t>Pandas</a:t>
            </a:r>
            <a:r>
              <a:rPr lang="en-CA" sz="2000" b="1" dirty="0">
                <a:solidFill>
                  <a:schemeClr val="accent6"/>
                </a:solidFill>
                <a:latin typeface="Lato"/>
                <a:ea typeface="Lato"/>
                <a:cs typeface="Lato"/>
              </a:rPr>
              <a:t> library such as:</a:t>
            </a:r>
          </a:p>
          <a:p>
            <a:r>
              <a:rPr lang="en-CA" sz="2000" b="1" u="sng" dirty="0" err="1">
                <a:solidFill>
                  <a:srgbClr val="FFE000"/>
                </a:solidFill>
                <a:latin typeface="Lato"/>
                <a:ea typeface="Lato"/>
                <a:cs typeface="Lato"/>
              </a:rPr>
              <a:t>read_excel</a:t>
            </a:r>
            <a:r>
              <a:rPr lang="en-CA" sz="2000" b="1" u="sng" dirty="0">
                <a:solidFill>
                  <a:srgbClr val="FFE000"/>
                </a:solidFill>
                <a:latin typeface="Lato"/>
                <a:ea typeface="Lato"/>
                <a:cs typeface="Lato"/>
              </a:rPr>
              <a:t>(), </a:t>
            </a:r>
            <a:r>
              <a:rPr lang="en-CA" sz="2000" b="1" u="sng" dirty="0" err="1">
                <a:solidFill>
                  <a:srgbClr val="FFE000"/>
                </a:solidFill>
                <a:latin typeface="Lato"/>
                <a:ea typeface="Lato"/>
                <a:cs typeface="Lato"/>
              </a:rPr>
              <a:t>read_csv</a:t>
            </a:r>
            <a:r>
              <a:rPr lang="en-CA" sz="2000" b="1" u="sng" dirty="0">
                <a:solidFill>
                  <a:srgbClr val="FFE000"/>
                </a:solidFill>
                <a:latin typeface="Lato"/>
                <a:ea typeface="Lato"/>
                <a:cs typeface="Lato"/>
              </a:rPr>
              <a:t>()_merge(), cut(), </a:t>
            </a:r>
            <a:r>
              <a:rPr lang="en-CA" sz="2000" b="1" u="sng" dirty="0" err="1">
                <a:solidFill>
                  <a:srgbClr val="FFE000"/>
                </a:solidFill>
                <a:latin typeface="Lato"/>
                <a:ea typeface="Lato"/>
                <a:cs typeface="Lato"/>
              </a:rPr>
              <a:t>idxmax</a:t>
            </a:r>
            <a:r>
              <a:rPr lang="en-CA" sz="2000" b="1" u="sng" dirty="0">
                <a:solidFill>
                  <a:srgbClr val="FFE000"/>
                </a:solidFill>
                <a:latin typeface="Lato"/>
                <a:ea typeface="Lato"/>
                <a:cs typeface="Lato"/>
              </a:rPr>
              <a:t>(), </a:t>
            </a:r>
            <a:r>
              <a:rPr lang="en-CA" sz="2000" b="1" u="sng" dirty="0" err="1">
                <a:solidFill>
                  <a:srgbClr val="FFE000"/>
                </a:solidFill>
                <a:latin typeface="Lato"/>
                <a:ea typeface="Lato"/>
                <a:cs typeface="Lato"/>
              </a:rPr>
              <a:t>set_index</a:t>
            </a:r>
            <a:r>
              <a:rPr lang="en-CA" sz="2000" b="1" u="sng" dirty="0">
                <a:solidFill>
                  <a:srgbClr val="FFE000"/>
                </a:solidFill>
                <a:latin typeface="Lato"/>
                <a:ea typeface="Lato"/>
                <a:cs typeface="Lato"/>
              </a:rPr>
              <a:t>(), </a:t>
            </a:r>
            <a:r>
              <a:rPr lang="en-CA" sz="2000" b="1" u="sng" dirty="0" err="1">
                <a:solidFill>
                  <a:srgbClr val="FFE000"/>
                </a:solidFill>
                <a:latin typeface="Lato"/>
                <a:ea typeface="Lato"/>
                <a:cs typeface="Lato"/>
              </a:rPr>
              <a:t>sort_values</a:t>
            </a:r>
            <a:r>
              <a:rPr lang="en-CA" sz="2000" b="1" u="sng" dirty="0">
                <a:solidFill>
                  <a:srgbClr val="FFE000"/>
                </a:solidFill>
                <a:latin typeface="Lato"/>
                <a:ea typeface="Lato"/>
                <a:cs typeface="Lato"/>
              </a:rPr>
              <a:t>(), </a:t>
            </a:r>
            <a:r>
              <a:rPr lang="en-CA" sz="2000" b="1" u="sng" dirty="0" err="1">
                <a:solidFill>
                  <a:srgbClr val="FFE000"/>
                </a:solidFill>
                <a:latin typeface="Lato"/>
                <a:ea typeface="Lato"/>
                <a:cs typeface="Lato"/>
              </a:rPr>
              <a:t>corr</a:t>
            </a:r>
            <a:r>
              <a:rPr lang="en-CA" sz="2000" b="1" u="sng" dirty="0">
                <a:solidFill>
                  <a:srgbClr val="FFE000"/>
                </a:solidFill>
                <a:latin typeface="Lato"/>
                <a:ea typeface="Lato"/>
                <a:cs typeface="Lato"/>
              </a:rPr>
              <a:t>(), apply(), map(), </a:t>
            </a:r>
            <a:r>
              <a:rPr lang="en-CA" sz="2000" b="1" u="sng" dirty="0" err="1">
                <a:solidFill>
                  <a:srgbClr val="FFE000"/>
                </a:solidFill>
                <a:latin typeface="Lato"/>
                <a:ea typeface="Lato"/>
                <a:cs typeface="Lato"/>
              </a:rPr>
              <a:t>groupby</a:t>
            </a:r>
            <a:r>
              <a:rPr lang="en-CA" sz="2000" b="1" u="sng" dirty="0">
                <a:solidFill>
                  <a:srgbClr val="FFE000"/>
                </a:solidFill>
                <a:latin typeface="Lato"/>
                <a:ea typeface="Lato"/>
                <a:cs typeface="Lato"/>
              </a:rPr>
              <a:t>(), replace(), str.replace(), unique(), mean(), median(), size(), head(), info(), loc[], iloc[], index[] and lambda.</a:t>
            </a:r>
          </a:p>
          <a:p>
            <a:r>
              <a:rPr lang="en-CA" sz="2000" b="1" dirty="0">
                <a:solidFill>
                  <a:schemeClr val="accent6"/>
                </a:solidFill>
                <a:latin typeface="Lato"/>
                <a:ea typeface="Lato"/>
                <a:cs typeface="Lato"/>
              </a:rPr>
              <a:t>Also, use the </a:t>
            </a:r>
            <a:r>
              <a:rPr lang="en-CA" sz="2000" b="1" u="sng" dirty="0" err="1">
                <a:solidFill>
                  <a:srgbClr val="FFE000"/>
                </a:solidFill>
                <a:latin typeface="Lato"/>
                <a:ea typeface="Lato"/>
                <a:cs typeface="Lato"/>
              </a:rPr>
              <a:t>np.polyfit</a:t>
            </a:r>
            <a:r>
              <a:rPr lang="en-CA" sz="2000" b="1" u="sng" dirty="0">
                <a:solidFill>
                  <a:srgbClr val="FFE000"/>
                </a:solidFill>
                <a:latin typeface="Lato"/>
                <a:ea typeface="Lato"/>
                <a:cs typeface="Lato"/>
              </a:rPr>
              <a:t>() </a:t>
            </a:r>
            <a:r>
              <a:rPr lang="en-CA" sz="2000" b="1" dirty="0">
                <a:solidFill>
                  <a:schemeClr val="accent6"/>
                </a:solidFill>
                <a:latin typeface="Lato"/>
                <a:ea typeface="Lato"/>
                <a:cs typeface="Lato"/>
              </a:rPr>
              <a:t>in the </a:t>
            </a:r>
            <a:r>
              <a:rPr lang="en-CA" sz="2000" b="1" u="sng" dirty="0" err="1">
                <a:solidFill>
                  <a:schemeClr val="accent6"/>
                </a:solidFill>
                <a:latin typeface="Lato"/>
                <a:ea typeface="Lato"/>
                <a:cs typeface="Lato"/>
              </a:rPr>
              <a:t>Numpy</a:t>
            </a:r>
            <a:r>
              <a:rPr lang="en-CA" sz="2000" b="1" dirty="0">
                <a:solidFill>
                  <a:schemeClr val="accent6"/>
                </a:solidFill>
                <a:latin typeface="Lato"/>
                <a:ea typeface="Lato"/>
                <a:cs typeface="Lato"/>
              </a:rPr>
              <a:t> and the</a:t>
            </a:r>
            <a:r>
              <a:rPr lang="en-CA" sz="2000" b="1" dirty="0">
                <a:solidFill>
                  <a:schemeClr val="bg1"/>
                </a:solidFill>
                <a:latin typeface="Lato"/>
                <a:ea typeface="Lato"/>
                <a:cs typeface="Lato"/>
              </a:rPr>
              <a:t> </a:t>
            </a:r>
            <a:r>
              <a:rPr lang="en-CA" sz="2000" b="1" u="sng" dirty="0" err="1">
                <a:solidFill>
                  <a:srgbClr val="FFE000"/>
                </a:solidFill>
                <a:latin typeface="Lato"/>
                <a:ea typeface="Lato"/>
                <a:cs typeface="Lato"/>
              </a:rPr>
              <a:t>plt.scatter</a:t>
            </a:r>
            <a:r>
              <a:rPr lang="en-CA" sz="2000" b="1" u="sng" dirty="0">
                <a:solidFill>
                  <a:srgbClr val="FFE000"/>
                </a:solidFill>
                <a:latin typeface="Lato"/>
                <a:ea typeface="Lato"/>
                <a:cs typeface="Lato"/>
              </a:rPr>
              <a:t>() </a:t>
            </a:r>
            <a:r>
              <a:rPr lang="en-CA" sz="2000" b="1" dirty="0">
                <a:solidFill>
                  <a:schemeClr val="accent6"/>
                </a:solidFill>
                <a:latin typeface="Lato"/>
                <a:ea typeface="Lato"/>
                <a:cs typeface="Lato"/>
              </a:rPr>
              <a:t>in the </a:t>
            </a:r>
            <a:r>
              <a:rPr lang="en-CA" sz="2000" b="1" u="sng" dirty="0">
                <a:solidFill>
                  <a:schemeClr val="accent6"/>
                </a:solidFill>
                <a:latin typeface="Lato"/>
                <a:ea typeface="Lato"/>
                <a:cs typeface="Lato"/>
              </a:rPr>
              <a:t>matplotlib</a:t>
            </a:r>
            <a:r>
              <a:rPr lang="en-CA" sz="2000" b="1" dirty="0">
                <a:solidFill>
                  <a:schemeClr val="accent6"/>
                </a:solidFill>
                <a:latin typeface="Lato"/>
                <a:ea typeface="Lato"/>
                <a:cs typeface="Lato"/>
              </a:rPr>
              <a:t> library.</a:t>
            </a:r>
            <a:endParaRPr lang="en-CA" dirty="0">
              <a:solidFill>
                <a:schemeClr val="accent6"/>
              </a:solidFill>
            </a:endParaRPr>
          </a:p>
        </p:txBody>
      </p:sp>
      <p:sp>
        <p:nvSpPr>
          <p:cNvPr id="8" name="TextBox 7">
            <a:extLst>
              <a:ext uri="{FF2B5EF4-FFF2-40B4-BE49-F238E27FC236}">
                <a16:creationId xmlns:a16="http://schemas.microsoft.com/office/drawing/2014/main" id="{957A8337-5375-8173-85CD-D87776B98CB7}"/>
              </a:ext>
            </a:extLst>
          </p:cNvPr>
          <p:cNvSpPr txBox="1"/>
          <p:nvPr/>
        </p:nvSpPr>
        <p:spPr>
          <a:xfrm>
            <a:off x="389975" y="378493"/>
            <a:ext cx="4876800" cy="630942"/>
          </a:xfrm>
          <a:prstGeom prst="rect">
            <a:avLst/>
          </a:prstGeom>
          <a:noFill/>
        </p:spPr>
        <p:txBody>
          <a:bodyPr wrap="square" rtlCol="0">
            <a:spAutoFit/>
          </a:bodyPr>
          <a:lstStyle/>
          <a:p>
            <a:r>
              <a:rPr lang="en-CA" sz="3500" b="1" dirty="0">
                <a:solidFill>
                  <a:schemeClr val="accent6"/>
                </a:solidFill>
                <a:latin typeface="Comfortaa"/>
                <a:sym typeface="Comfortaa"/>
              </a:rPr>
              <a:t>Project </a:t>
            </a:r>
            <a:r>
              <a:rPr lang="en-CA" sz="3500" b="1" dirty="0">
                <a:solidFill>
                  <a:schemeClr val="accent6"/>
                </a:solidFill>
                <a:latin typeface="Comfortaa"/>
              </a:rPr>
              <a:t> </a:t>
            </a:r>
            <a:r>
              <a:rPr lang="en-CA" altLang="zh-CN" sz="3500" b="1" dirty="0">
                <a:solidFill>
                  <a:schemeClr val="accent6"/>
                </a:solidFill>
                <a:latin typeface="Comfortaa"/>
                <a:sym typeface="Comfortaa"/>
              </a:rPr>
              <a:t>Objectives :</a:t>
            </a:r>
            <a:endParaRPr lang="en-CA" sz="3500" b="1" dirty="0">
              <a:solidFill>
                <a:schemeClr val="accent6"/>
              </a:solidFill>
              <a:latin typeface="Comfortaa"/>
            </a:endParaRPr>
          </a:p>
        </p:txBody>
      </p:sp>
    </p:spTree>
    <p:extLst>
      <p:ext uri="{BB962C8B-B14F-4D97-AF65-F5344CB8AC3E}">
        <p14:creationId xmlns:p14="http://schemas.microsoft.com/office/powerpoint/2010/main" val="1080133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66"/>
          <p:cNvSpPr/>
          <p:nvPr/>
        </p:nvSpPr>
        <p:spPr>
          <a:xfrm>
            <a:off x="1264400" y="2362575"/>
            <a:ext cx="6945000" cy="2112900"/>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6"/>
          <p:cNvSpPr txBox="1">
            <a:spLocks noGrp="1"/>
          </p:cNvSpPr>
          <p:nvPr>
            <p:ph type="title"/>
          </p:nvPr>
        </p:nvSpPr>
        <p:spPr>
          <a:xfrm>
            <a:off x="1466900" y="2796225"/>
            <a:ext cx="6540000" cy="12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Cleaning </a:t>
            </a:r>
            <a:r>
              <a:rPr lang="en-CA" dirty="0">
                <a:solidFill>
                  <a:schemeClr val="dk2"/>
                </a:solidFill>
              </a:rPr>
              <a:t>Data</a:t>
            </a:r>
            <a:endParaRPr dirty="0">
              <a:solidFill>
                <a:schemeClr val="dk2"/>
              </a:solidFill>
            </a:endParaRPr>
          </a:p>
        </p:txBody>
      </p:sp>
      <p:sp>
        <p:nvSpPr>
          <p:cNvPr id="614" name="Google Shape;614;p66"/>
          <p:cNvSpPr txBox="1">
            <a:spLocks noGrp="1"/>
          </p:cNvSpPr>
          <p:nvPr>
            <p:ph type="title" idx="2"/>
          </p:nvPr>
        </p:nvSpPr>
        <p:spPr>
          <a:xfrm>
            <a:off x="1258150" y="653300"/>
            <a:ext cx="1652100" cy="1511400"/>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Q1</a:t>
            </a:r>
            <a:endParaRPr dirty="0"/>
          </a:p>
        </p:txBody>
      </p:sp>
    </p:spTree>
    <p:extLst>
      <p:ext uri="{BB962C8B-B14F-4D97-AF65-F5344CB8AC3E}">
        <p14:creationId xmlns:p14="http://schemas.microsoft.com/office/powerpoint/2010/main" val="1926344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9" name="Rectangle 8">
            <a:extLst>
              <a:ext uri="{FF2B5EF4-FFF2-40B4-BE49-F238E27FC236}">
                <a16:creationId xmlns:a16="http://schemas.microsoft.com/office/drawing/2014/main" id="{CB8879F5-CECA-6D29-1A5C-F553AFC96C04}"/>
              </a:ext>
            </a:extLst>
          </p:cNvPr>
          <p:cNvSpPr/>
          <p:nvPr/>
        </p:nvSpPr>
        <p:spPr>
          <a:xfrm>
            <a:off x="303836" y="207301"/>
            <a:ext cx="8530982" cy="4728898"/>
          </a:xfrm>
          <a:prstGeom prst="rect">
            <a:avLst/>
          </a:prstGeom>
          <a:solidFill>
            <a:srgbClr val="072C4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2" name="Google Shape;612;p66"/>
          <p:cNvSpPr/>
          <p:nvPr/>
        </p:nvSpPr>
        <p:spPr>
          <a:xfrm>
            <a:off x="303836" y="207301"/>
            <a:ext cx="8530982" cy="4728898"/>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94;p44">
            <a:extLst>
              <a:ext uri="{FF2B5EF4-FFF2-40B4-BE49-F238E27FC236}">
                <a16:creationId xmlns:a16="http://schemas.microsoft.com/office/drawing/2014/main" id="{7564497C-68B9-7EFE-CE26-949192C1D923}"/>
              </a:ext>
            </a:extLst>
          </p:cNvPr>
          <p:cNvSpPr txBox="1">
            <a:spLocks/>
          </p:cNvSpPr>
          <p:nvPr/>
        </p:nvSpPr>
        <p:spPr>
          <a:xfrm>
            <a:off x="389975" y="276202"/>
            <a:ext cx="7702550"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pPr algn="l"/>
            <a:r>
              <a:rPr lang="en-CA" altLang="zh-CN" sz="2800" b="1" dirty="0">
                <a:solidFill>
                  <a:srgbClr val="FFE000"/>
                </a:solidFill>
                <a:latin typeface="Comfortaa"/>
                <a:sym typeface="Comfortaa"/>
              </a:rPr>
              <a:t>Q1 : Cleaning Data</a:t>
            </a:r>
            <a:endParaRPr lang="en-CA" sz="2800" b="1" dirty="0">
              <a:solidFill>
                <a:srgbClr val="FFE000"/>
              </a:solidFill>
              <a:latin typeface="Comfortaa"/>
              <a:sym typeface="Comfortaa"/>
            </a:endParaRPr>
          </a:p>
        </p:txBody>
      </p:sp>
      <p:sp>
        <p:nvSpPr>
          <p:cNvPr id="3" name="TextBox 2">
            <a:extLst>
              <a:ext uri="{FF2B5EF4-FFF2-40B4-BE49-F238E27FC236}">
                <a16:creationId xmlns:a16="http://schemas.microsoft.com/office/drawing/2014/main" id="{AB368641-E021-EFD6-A067-E32EB95F9646}"/>
              </a:ext>
            </a:extLst>
          </p:cNvPr>
          <p:cNvSpPr txBox="1"/>
          <p:nvPr/>
        </p:nvSpPr>
        <p:spPr>
          <a:xfrm>
            <a:off x="461749" y="849290"/>
            <a:ext cx="3639196" cy="3754874"/>
          </a:xfrm>
          <a:prstGeom prst="rect">
            <a:avLst/>
          </a:prstGeom>
          <a:noFill/>
        </p:spPr>
        <p:txBody>
          <a:bodyPr wrap="square" rtlCol="0">
            <a:spAutoFit/>
          </a:bodyPr>
          <a:lstStyle/>
          <a:p>
            <a:r>
              <a:rPr lang="en-CA" sz="1600" b="1" u="sng" dirty="0">
                <a:solidFill>
                  <a:schemeClr val="accent6"/>
                </a:solidFill>
                <a:latin typeface="Lato"/>
                <a:ea typeface="Lato"/>
                <a:cs typeface="Lato"/>
              </a:rPr>
              <a:t>f) Join the GDP, Energy, and </a:t>
            </a:r>
            <a:r>
              <a:rPr lang="en-CA" sz="1600" b="1" u="sng" dirty="0" err="1">
                <a:solidFill>
                  <a:schemeClr val="accent6"/>
                </a:solidFill>
                <a:latin typeface="Lato"/>
                <a:ea typeface="Lato"/>
                <a:cs typeface="Lato"/>
              </a:rPr>
              <a:t>ScimEn</a:t>
            </a:r>
            <a:r>
              <a:rPr lang="en-CA" sz="1600" b="1" u="sng" dirty="0">
                <a:solidFill>
                  <a:schemeClr val="accent6"/>
                </a:solidFill>
                <a:latin typeface="Lato"/>
                <a:ea typeface="Lato"/>
                <a:cs typeface="Lato"/>
              </a:rPr>
              <a:t> datasets into a new dataset.</a:t>
            </a:r>
          </a:p>
          <a:p>
            <a:endParaRPr lang="en-CA" sz="800" b="1" dirty="0">
              <a:solidFill>
                <a:schemeClr val="accent6"/>
              </a:solidFill>
              <a:latin typeface="Lato"/>
              <a:ea typeface="Lato"/>
              <a:cs typeface="Lato"/>
            </a:endParaRPr>
          </a:p>
          <a:p>
            <a:r>
              <a:rPr lang="en-CA" dirty="0">
                <a:solidFill>
                  <a:schemeClr val="accent6"/>
                </a:solidFill>
                <a:latin typeface="+mn-lt"/>
                <a:ea typeface="Lato"/>
                <a:cs typeface="Lato"/>
              </a:rPr>
              <a:t>1. Use only the last 10 years (2006-2015) of GDP data and only the top 15 countries by </a:t>
            </a:r>
            <a:r>
              <a:rPr lang="en-CA" dirty="0" err="1">
                <a:solidFill>
                  <a:schemeClr val="accent6"/>
                </a:solidFill>
                <a:latin typeface="+mn-lt"/>
                <a:ea typeface="Lato"/>
                <a:cs typeface="Lato"/>
              </a:rPr>
              <a:t>ScimEn</a:t>
            </a:r>
            <a:r>
              <a:rPr lang="en-CA" dirty="0">
                <a:solidFill>
                  <a:schemeClr val="accent6"/>
                </a:solidFill>
                <a:latin typeface="+mn-lt"/>
                <a:ea typeface="Lato"/>
                <a:cs typeface="Lato"/>
              </a:rPr>
              <a:t> 'Rank' (Rank 1 through 15), use </a:t>
            </a:r>
            <a:r>
              <a:rPr lang="en-CA" u="sng" dirty="0">
                <a:solidFill>
                  <a:srgbClr val="FFE000"/>
                </a:solidFill>
                <a:latin typeface="+mn-lt"/>
                <a:ea typeface="Lato"/>
                <a:cs typeface="Lato"/>
              </a:rPr>
              <a:t>head()</a:t>
            </a:r>
            <a:r>
              <a:rPr lang="en-CA" u="sng" dirty="0">
                <a:solidFill>
                  <a:schemeClr val="accent6"/>
                </a:solidFill>
                <a:latin typeface="+mn-lt"/>
                <a:ea typeface="Lato"/>
                <a:cs typeface="Lato"/>
              </a:rPr>
              <a:t> </a:t>
            </a:r>
            <a:r>
              <a:rPr lang="en-CA" dirty="0">
                <a:solidFill>
                  <a:schemeClr val="accent6"/>
                </a:solidFill>
                <a:latin typeface="+mn-lt"/>
                <a:ea typeface="Lato"/>
                <a:cs typeface="Lato"/>
              </a:rPr>
              <a:t>to choose the top 15 countries.</a:t>
            </a:r>
          </a:p>
          <a:p>
            <a:endParaRPr lang="en-CA" sz="800" dirty="0">
              <a:solidFill>
                <a:schemeClr val="accent6"/>
              </a:solidFill>
              <a:latin typeface="+mn-lt"/>
              <a:ea typeface="Lato"/>
              <a:cs typeface="Lato"/>
            </a:endParaRPr>
          </a:p>
          <a:p>
            <a:r>
              <a:rPr lang="en-CA" dirty="0">
                <a:solidFill>
                  <a:schemeClr val="accent6"/>
                </a:solidFill>
                <a:latin typeface="+mn-lt"/>
                <a:ea typeface="Lato"/>
                <a:cs typeface="Lato"/>
              </a:rPr>
              <a:t>2. Use </a:t>
            </a:r>
            <a:r>
              <a:rPr lang="en-CA" u="sng" dirty="0">
                <a:solidFill>
                  <a:srgbClr val="FFE000"/>
                </a:solidFill>
                <a:latin typeface="+mn-lt"/>
                <a:ea typeface="Lato"/>
                <a:cs typeface="Lato"/>
              </a:rPr>
              <a:t>merge() </a:t>
            </a:r>
            <a:r>
              <a:rPr lang="en-CA" dirty="0">
                <a:solidFill>
                  <a:schemeClr val="accent6"/>
                </a:solidFill>
                <a:latin typeface="+mn-lt"/>
                <a:ea typeface="Lato"/>
                <a:cs typeface="Lato"/>
              </a:rPr>
              <a:t>to </a:t>
            </a:r>
            <a:r>
              <a:rPr lang="en-CA" u="sng" dirty="0">
                <a:solidFill>
                  <a:srgbClr val="FFE000"/>
                </a:solidFill>
                <a:latin typeface="+mn-lt"/>
                <a:ea typeface="Lato"/>
                <a:cs typeface="Lato"/>
              </a:rPr>
              <a:t>inner join </a:t>
            </a:r>
            <a:r>
              <a:rPr lang="en-CA" dirty="0">
                <a:solidFill>
                  <a:schemeClr val="accent6"/>
                </a:solidFill>
                <a:latin typeface="+mn-lt"/>
                <a:ea typeface="Lato"/>
                <a:cs typeface="Lato"/>
              </a:rPr>
              <a:t>the three datasets: GDP, Energy, and </a:t>
            </a:r>
            <a:r>
              <a:rPr lang="en-CA" dirty="0" err="1">
                <a:solidFill>
                  <a:schemeClr val="accent6"/>
                </a:solidFill>
                <a:latin typeface="+mn-lt"/>
                <a:ea typeface="Lato"/>
                <a:cs typeface="Lato"/>
              </a:rPr>
              <a:t>ScimEn</a:t>
            </a:r>
            <a:r>
              <a:rPr lang="en-CA" dirty="0">
                <a:solidFill>
                  <a:schemeClr val="accent6"/>
                </a:solidFill>
                <a:latin typeface="+mn-lt"/>
                <a:ea typeface="Lato"/>
                <a:cs typeface="Lato"/>
              </a:rPr>
              <a:t>.</a:t>
            </a:r>
          </a:p>
          <a:p>
            <a:endParaRPr lang="en-CA" sz="800" dirty="0">
              <a:solidFill>
                <a:schemeClr val="accent6"/>
              </a:solidFill>
              <a:latin typeface="+mn-lt"/>
              <a:ea typeface="Lato"/>
              <a:cs typeface="Lato"/>
            </a:endParaRPr>
          </a:p>
          <a:p>
            <a:r>
              <a:rPr lang="en-US" altLang="zh-CN" dirty="0">
                <a:solidFill>
                  <a:schemeClr val="accent6"/>
                </a:solidFill>
                <a:latin typeface="+mn-lt"/>
                <a:ea typeface="Lato"/>
                <a:cs typeface="Lato"/>
              </a:rPr>
              <a:t>3.</a:t>
            </a:r>
            <a:r>
              <a:rPr lang="en-CA" dirty="0">
                <a:solidFill>
                  <a:schemeClr val="accent6"/>
                </a:solidFill>
                <a:latin typeface="+mn-lt"/>
                <a:ea typeface="Lato"/>
                <a:cs typeface="Lato"/>
              </a:rPr>
              <a:t> The index of this Data Frame is the name of the country, use </a:t>
            </a:r>
            <a:r>
              <a:rPr lang="en-CA" u="sng" dirty="0" err="1">
                <a:solidFill>
                  <a:srgbClr val="FFE000"/>
                </a:solidFill>
                <a:latin typeface="+mn-lt"/>
                <a:ea typeface="Lato"/>
                <a:cs typeface="Lato"/>
              </a:rPr>
              <a:t>set_index</a:t>
            </a:r>
            <a:r>
              <a:rPr lang="en-CA" u="sng" dirty="0">
                <a:solidFill>
                  <a:srgbClr val="FFE000"/>
                </a:solidFill>
                <a:latin typeface="+mn-lt"/>
                <a:ea typeface="Lato"/>
                <a:cs typeface="Lato"/>
              </a:rPr>
              <a:t>(</a:t>
            </a:r>
            <a:r>
              <a:rPr lang="en-CA" u="sng" dirty="0" err="1">
                <a:solidFill>
                  <a:srgbClr val="FFE000"/>
                </a:solidFill>
                <a:latin typeface="+mn-lt"/>
                <a:ea typeface="Lato"/>
                <a:cs typeface="Lato"/>
              </a:rPr>
              <a:t>inplace</a:t>
            </a:r>
            <a:r>
              <a:rPr lang="en-CA" u="sng" dirty="0">
                <a:solidFill>
                  <a:srgbClr val="FFE000"/>
                </a:solidFill>
                <a:latin typeface="+mn-lt"/>
                <a:ea typeface="Lato"/>
                <a:cs typeface="Lato"/>
              </a:rPr>
              <a:t>=True) </a:t>
            </a:r>
            <a:r>
              <a:rPr lang="en-CA" dirty="0">
                <a:solidFill>
                  <a:schemeClr val="accent6"/>
                </a:solidFill>
                <a:latin typeface="+mn-lt"/>
                <a:ea typeface="Lato"/>
                <a:cs typeface="Lato"/>
              </a:rPr>
              <a:t>to give the index to the data frame.</a:t>
            </a:r>
          </a:p>
          <a:p>
            <a:endParaRPr lang="en-CA" altLang="zh-CN" sz="800" dirty="0">
              <a:solidFill>
                <a:schemeClr val="accent6"/>
              </a:solidFill>
              <a:latin typeface="+mn-lt"/>
              <a:ea typeface="Lato"/>
              <a:cs typeface="Lato"/>
            </a:endParaRPr>
          </a:p>
          <a:p>
            <a:r>
              <a:rPr lang="en-US" altLang="zh-CN" dirty="0">
                <a:solidFill>
                  <a:schemeClr val="accent6"/>
                </a:solidFill>
                <a:latin typeface="+mn-lt"/>
                <a:ea typeface="Lato"/>
                <a:cs typeface="Lato"/>
              </a:rPr>
              <a:t>4.</a:t>
            </a:r>
            <a:r>
              <a:rPr lang="en-CA" dirty="0">
                <a:solidFill>
                  <a:schemeClr val="accent6"/>
                </a:solidFill>
                <a:latin typeface="+mn-lt"/>
                <a:ea typeface="Lato"/>
                <a:cs typeface="Lato"/>
              </a:rPr>
              <a:t> The final Data Frame is 20 columns and 15 entries, use </a:t>
            </a:r>
            <a:r>
              <a:rPr lang="en-CA" u="sng" dirty="0">
                <a:solidFill>
                  <a:srgbClr val="FFE000"/>
                </a:solidFill>
                <a:latin typeface="+mn-lt"/>
                <a:ea typeface="Lato"/>
                <a:cs typeface="Lato"/>
              </a:rPr>
              <a:t>info() </a:t>
            </a:r>
            <a:r>
              <a:rPr lang="en-CA" dirty="0">
                <a:solidFill>
                  <a:schemeClr val="accent6"/>
                </a:solidFill>
                <a:latin typeface="+mn-lt"/>
                <a:ea typeface="Lato"/>
                <a:cs typeface="Lato"/>
              </a:rPr>
              <a:t>to check all information of the data frame.</a:t>
            </a:r>
            <a:endParaRPr lang="en-CA" dirty="0">
              <a:solidFill>
                <a:schemeClr val="accent6"/>
              </a:solidFill>
              <a:latin typeface="+mn-lt"/>
            </a:endParaRPr>
          </a:p>
        </p:txBody>
      </p:sp>
      <p:pic>
        <p:nvPicPr>
          <p:cNvPr id="4" name="Picture 3">
            <a:extLst>
              <a:ext uri="{FF2B5EF4-FFF2-40B4-BE49-F238E27FC236}">
                <a16:creationId xmlns:a16="http://schemas.microsoft.com/office/drawing/2014/main" id="{88A14E70-17E8-AB03-2B77-2831D91F885D}"/>
              </a:ext>
            </a:extLst>
          </p:cNvPr>
          <p:cNvPicPr>
            <a:picLocks noChangeAspect="1"/>
          </p:cNvPicPr>
          <p:nvPr/>
        </p:nvPicPr>
        <p:blipFill>
          <a:blip r:embed="rId3"/>
          <a:stretch>
            <a:fillRect/>
          </a:stretch>
        </p:blipFill>
        <p:spPr>
          <a:xfrm>
            <a:off x="4256185" y="339435"/>
            <a:ext cx="4423393" cy="4458961"/>
          </a:xfrm>
          <a:prstGeom prst="rect">
            <a:avLst/>
          </a:prstGeom>
        </p:spPr>
      </p:pic>
    </p:spTree>
    <p:extLst>
      <p:ext uri="{BB962C8B-B14F-4D97-AF65-F5344CB8AC3E}">
        <p14:creationId xmlns:p14="http://schemas.microsoft.com/office/powerpoint/2010/main" val="1493095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5"/>
          <p:cNvSpPr/>
          <p:nvPr/>
        </p:nvSpPr>
        <p:spPr>
          <a:xfrm>
            <a:off x="1264400" y="2362575"/>
            <a:ext cx="6945000" cy="2112900"/>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5"/>
          <p:cNvSpPr txBox="1">
            <a:spLocks noGrp="1"/>
          </p:cNvSpPr>
          <p:nvPr>
            <p:ph type="title"/>
          </p:nvPr>
        </p:nvSpPr>
        <p:spPr>
          <a:xfrm>
            <a:off x="1466900" y="2796225"/>
            <a:ext cx="6540000" cy="1245600"/>
          </a:xfrm>
          <a:prstGeom prst="rect">
            <a:avLst/>
          </a:prstGeom>
        </p:spPr>
        <p:txBody>
          <a:bodyPr spcFirstLastPara="1" wrap="square" lIns="91425" tIns="91425" rIns="91425" bIns="91425" anchor="ctr" anchorCtr="0">
            <a:noAutofit/>
          </a:bodyPr>
          <a:lstStyle/>
          <a:p>
            <a:pPr>
              <a:buClr>
                <a:schemeClr val="dk1"/>
              </a:buClr>
            </a:pPr>
            <a:r>
              <a:rPr lang="en-CA" b="1" dirty="0">
                <a:solidFill>
                  <a:schemeClr val="accent6"/>
                </a:solidFill>
                <a:latin typeface="Comfortaa"/>
                <a:sym typeface="Comfortaa"/>
              </a:rPr>
              <a:t>Analyses </a:t>
            </a:r>
            <a:r>
              <a:rPr lang="en-CA" b="1" dirty="0">
                <a:solidFill>
                  <a:srgbClr val="FFE000"/>
                </a:solidFill>
                <a:latin typeface="Comfortaa"/>
                <a:sym typeface="Comfortaa"/>
              </a:rPr>
              <a:t>Data</a:t>
            </a:r>
            <a:endParaRPr b="1" dirty="0">
              <a:solidFill>
                <a:srgbClr val="FFE000"/>
              </a:solidFill>
              <a:latin typeface="Comfortaa"/>
              <a:sym typeface="Comfortaa"/>
            </a:endParaRPr>
          </a:p>
        </p:txBody>
      </p:sp>
      <p:sp>
        <p:nvSpPr>
          <p:cNvPr id="409" name="Google Shape;409;p55"/>
          <p:cNvSpPr txBox="1">
            <a:spLocks noGrp="1"/>
          </p:cNvSpPr>
          <p:nvPr>
            <p:ph type="title" idx="2"/>
          </p:nvPr>
        </p:nvSpPr>
        <p:spPr>
          <a:xfrm>
            <a:off x="3882788" y="676775"/>
            <a:ext cx="4292012" cy="1511400"/>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Q2 – Q12</a:t>
            </a:r>
            <a:endParaRPr dirty="0"/>
          </a:p>
        </p:txBody>
      </p:sp>
    </p:spTree>
    <p:extLst>
      <p:ext uri="{BB962C8B-B14F-4D97-AF65-F5344CB8AC3E}">
        <p14:creationId xmlns:p14="http://schemas.microsoft.com/office/powerpoint/2010/main" val="2158547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3"/>
          <p:cNvSpPr/>
          <p:nvPr/>
        </p:nvSpPr>
        <p:spPr>
          <a:xfrm>
            <a:off x="1264400" y="1815152"/>
            <a:ext cx="6945000" cy="2660323"/>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3"/>
          <p:cNvSpPr txBox="1">
            <a:spLocks noGrp="1"/>
          </p:cNvSpPr>
          <p:nvPr>
            <p:ph type="title" idx="2"/>
          </p:nvPr>
        </p:nvSpPr>
        <p:spPr>
          <a:xfrm>
            <a:off x="1264400" y="373834"/>
            <a:ext cx="6910400" cy="1112743"/>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altLang="zh-CN" sz="5400" dirty="0">
                <a:solidFill>
                  <a:srgbClr val="FFE000"/>
                </a:solidFill>
              </a:rPr>
              <a:t>K</a:t>
            </a:r>
            <a:r>
              <a:rPr lang="en-CA" altLang="zh-CN" sz="5400" b="1" dirty="0">
                <a:solidFill>
                  <a:srgbClr val="FFE000"/>
                </a:solidFill>
                <a:latin typeface="Comfortaa"/>
                <a:sym typeface="Comfortaa"/>
              </a:rPr>
              <a:t>ey </a:t>
            </a:r>
            <a:r>
              <a:rPr lang="en" sz="5400" dirty="0"/>
              <a:t>Findings: #1</a:t>
            </a:r>
            <a:endParaRPr sz="5400" dirty="0"/>
          </a:p>
        </p:txBody>
      </p:sp>
      <p:sp>
        <p:nvSpPr>
          <p:cNvPr id="289" name="Google Shape;289;p43"/>
          <p:cNvSpPr txBox="1">
            <a:spLocks noGrp="1"/>
          </p:cNvSpPr>
          <p:nvPr>
            <p:ph type="subTitle" idx="1"/>
          </p:nvPr>
        </p:nvSpPr>
        <p:spPr>
          <a:xfrm>
            <a:off x="1324719" y="1893131"/>
            <a:ext cx="6789761" cy="2504364"/>
          </a:xfrm>
          <a:prstGeom prst="rect">
            <a:avLst/>
          </a:prstGeom>
        </p:spPr>
        <p:txBody>
          <a:bodyPr spcFirstLastPara="1" wrap="square" lIns="91425" tIns="91425" rIns="91425" bIns="91425" anchor="ctr" anchorCtr="0">
            <a:noAutofit/>
          </a:bodyPr>
          <a:lstStyle/>
          <a:p>
            <a:pPr marL="180000" lvl="0" indent="0" algn="l" rtl="0">
              <a:spcBef>
                <a:spcPts val="0"/>
              </a:spcBef>
              <a:spcAft>
                <a:spcPts val="0"/>
              </a:spcAft>
              <a:buNone/>
            </a:pPr>
            <a:r>
              <a:rPr lang="en-CA" sz="2400" dirty="0">
                <a:solidFill>
                  <a:srgbClr val="002060"/>
                </a:solidFill>
              </a:rPr>
              <a:t>The country with the greatest average GDP change is </a:t>
            </a:r>
            <a:r>
              <a:rPr lang="en-CA" sz="2400" b="1" u="sng" dirty="0">
                <a:solidFill>
                  <a:srgbClr val="002060"/>
                </a:solidFill>
              </a:rPr>
              <a:t>7</a:t>
            </a:r>
            <a:r>
              <a:rPr lang="en-CA" sz="2400" dirty="0">
                <a:solidFill>
                  <a:srgbClr val="002060"/>
                </a:solidFill>
              </a:rPr>
              <a:t> times larger than the sixth-largest country.</a:t>
            </a:r>
          </a:p>
          <a:p>
            <a:pPr marL="180000" lvl="0" indent="0" algn="l" rtl="0">
              <a:spcBef>
                <a:spcPts val="0"/>
              </a:spcBef>
              <a:spcAft>
                <a:spcPts val="0"/>
              </a:spcAft>
              <a:buNone/>
            </a:pPr>
            <a:r>
              <a:rPr lang="en-CA" sz="2400" dirty="0">
                <a:solidFill>
                  <a:srgbClr val="002060"/>
                </a:solidFill>
              </a:rPr>
              <a:t>However, we are </a:t>
            </a:r>
            <a:r>
              <a:rPr lang="en-CA" sz="2400" b="1" u="sng" dirty="0">
                <a:solidFill>
                  <a:srgbClr val="002060"/>
                </a:solidFill>
              </a:rPr>
              <a:t>unable</a:t>
            </a:r>
            <a:r>
              <a:rPr lang="en-CA" sz="2400" dirty="0">
                <a:solidFill>
                  <a:srgbClr val="002060"/>
                </a:solidFill>
              </a:rPr>
              <a:t> to compare the GDP change for the country with the greatest average to the country with the lowest average</a:t>
            </a:r>
            <a:endParaRPr sz="2400" dirty="0">
              <a:solidFill>
                <a:srgbClr val="002060"/>
              </a:solidFill>
            </a:endParaRPr>
          </a:p>
        </p:txBody>
      </p:sp>
    </p:spTree>
    <p:extLst>
      <p:ext uri="{BB962C8B-B14F-4D97-AF65-F5344CB8AC3E}">
        <p14:creationId xmlns:p14="http://schemas.microsoft.com/office/powerpoint/2010/main" val="2819061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grpSp>
        <p:nvGrpSpPr>
          <p:cNvPr id="17" name="Q2">
            <a:extLst>
              <a:ext uri="{FF2B5EF4-FFF2-40B4-BE49-F238E27FC236}">
                <a16:creationId xmlns:a16="http://schemas.microsoft.com/office/drawing/2014/main" id="{C2CF848A-6C05-3B27-E0D4-77CFC1500642}"/>
              </a:ext>
            </a:extLst>
          </p:cNvPr>
          <p:cNvGrpSpPr/>
          <p:nvPr/>
        </p:nvGrpSpPr>
        <p:grpSpPr>
          <a:xfrm>
            <a:off x="303836" y="207301"/>
            <a:ext cx="8530982" cy="4728898"/>
            <a:chOff x="303836" y="207301"/>
            <a:chExt cx="8530982" cy="4728898"/>
          </a:xfrm>
        </p:grpSpPr>
        <p:sp>
          <p:nvSpPr>
            <p:cNvPr id="9" name="Rectangle 8">
              <a:extLst>
                <a:ext uri="{FF2B5EF4-FFF2-40B4-BE49-F238E27FC236}">
                  <a16:creationId xmlns:a16="http://schemas.microsoft.com/office/drawing/2014/main" id="{CB8879F5-CECA-6D29-1A5C-F553AFC96C04}"/>
                </a:ext>
              </a:extLst>
            </p:cNvPr>
            <p:cNvSpPr>
              <a:spLocks/>
            </p:cNvSpPr>
            <p:nvPr/>
          </p:nvSpPr>
          <p:spPr>
            <a:xfrm>
              <a:off x="303836" y="207301"/>
              <a:ext cx="8530982" cy="4728898"/>
            </a:xfrm>
            <a:prstGeom prst="rect">
              <a:avLst/>
            </a:prstGeom>
            <a:solidFill>
              <a:srgbClr val="072C4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2" name="Google Shape;612;p66"/>
            <p:cNvSpPr>
              <a:spLocks/>
            </p:cNvSpPr>
            <p:nvPr/>
          </p:nvSpPr>
          <p:spPr>
            <a:xfrm>
              <a:off x="303836" y="207301"/>
              <a:ext cx="8530982" cy="4728898"/>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AB368641-E021-EFD6-A067-E32EB95F9646}"/>
                </a:ext>
              </a:extLst>
            </p:cNvPr>
            <p:cNvSpPr txBox="1">
              <a:spLocks/>
            </p:cNvSpPr>
            <p:nvPr/>
          </p:nvSpPr>
          <p:spPr>
            <a:xfrm>
              <a:off x="480528" y="529868"/>
              <a:ext cx="3205790" cy="2585323"/>
            </a:xfrm>
            <a:prstGeom prst="rect">
              <a:avLst/>
            </a:prstGeom>
            <a:noFill/>
          </p:spPr>
          <p:txBody>
            <a:bodyPr wrap="square" rtlCol="0">
              <a:spAutoFit/>
            </a:bodyPr>
            <a:lstStyle/>
            <a:p>
              <a:r>
                <a:rPr lang="en-CA" sz="1600" b="1" u="sng" dirty="0">
                  <a:solidFill>
                    <a:schemeClr val="accent6"/>
                  </a:solidFill>
                  <a:latin typeface="Lato"/>
                  <a:ea typeface="Lato"/>
                  <a:cs typeface="Lato"/>
                </a:rPr>
                <a:t>Q2 : What are the top 15 countries for average GDP over the last 10 years? </a:t>
              </a:r>
            </a:p>
            <a:p>
              <a:endParaRPr lang="en-CA" sz="1600" b="1" dirty="0">
                <a:solidFill>
                  <a:schemeClr val="accent6"/>
                </a:solidFill>
                <a:latin typeface="Lato"/>
                <a:ea typeface="Lato"/>
                <a:cs typeface="Lato"/>
              </a:endParaRPr>
            </a:p>
            <a:p>
              <a:r>
                <a:rPr lang="en-CA" dirty="0">
                  <a:solidFill>
                    <a:schemeClr val="accent6"/>
                  </a:solidFill>
                  <a:latin typeface="+mn-lt"/>
                  <a:ea typeface="Lato"/>
                  <a:cs typeface="Lato"/>
                </a:rPr>
                <a:t>1. Calculate the top 15 countries with </a:t>
              </a:r>
              <a:r>
                <a:rPr lang="en-CA" b="1" u="sng" dirty="0">
                  <a:solidFill>
                    <a:srgbClr val="FFE000"/>
                  </a:solidFill>
                  <a:latin typeface="+mn-lt"/>
                  <a:ea typeface="Lato"/>
                  <a:cs typeface="Lato"/>
                </a:rPr>
                <a:t>mean(axis=1) </a:t>
              </a:r>
              <a:r>
                <a:rPr lang="en-CA" dirty="0">
                  <a:solidFill>
                    <a:schemeClr val="accent6"/>
                  </a:solidFill>
                  <a:latin typeface="+mn-lt"/>
                  <a:ea typeface="Lato"/>
                  <a:cs typeface="Lato"/>
                </a:rPr>
                <a:t>for average GDP of each country.</a:t>
              </a:r>
            </a:p>
            <a:p>
              <a:endParaRPr lang="en-CA" sz="800" dirty="0">
                <a:solidFill>
                  <a:schemeClr val="accent6"/>
                </a:solidFill>
                <a:latin typeface="+mn-lt"/>
                <a:ea typeface="Lato"/>
                <a:cs typeface="Lato"/>
              </a:endParaRPr>
            </a:p>
            <a:p>
              <a:r>
                <a:rPr lang="en-CA" dirty="0">
                  <a:solidFill>
                    <a:schemeClr val="accent6"/>
                  </a:solidFill>
                  <a:latin typeface="+mn-lt"/>
                  <a:ea typeface="Lato"/>
                  <a:cs typeface="Lato"/>
                </a:rPr>
                <a:t>2. Return a Series and sort the Series with </a:t>
              </a:r>
              <a:r>
                <a:rPr lang="en-CA" b="1" u="sng" dirty="0" err="1">
                  <a:solidFill>
                    <a:srgbClr val="FFE000"/>
                  </a:solidFill>
                  <a:latin typeface="+mn-lt"/>
                  <a:ea typeface="Lato"/>
                  <a:cs typeface="Lato"/>
                </a:rPr>
                <a:t>sort_values</a:t>
              </a:r>
              <a:r>
                <a:rPr lang="en-CA" b="1" u="sng" dirty="0">
                  <a:solidFill>
                    <a:srgbClr val="FFE000"/>
                  </a:solidFill>
                  <a:latin typeface="+mn-lt"/>
                  <a:ea typeface="Lato"/>
                  <a:cs typeface="Lato"/>
                </a:rPr>
                <a:t>() </a:t>
              </a:r>
              <a:r>
                <a:rPr lang="en-CA" dirty="0">
                  <a:solidFill>
                    <a:schemeClr val="accent6"/>
                  </a:solidFill>
                  <a:latin typeface="+mn-lt"/>
                  <a:ea typeface="Lato"/>
                  <a:cs typeface="Lato"/>
                </a:rPr>
                <a:t>in descending order.</a:t>
              </a:r>
              <a:endParaRPr lang="en-CA" dirty="0">
                <a:solidFill>
                  <a:schemeClr val="accent6"/>
                </a:solidFill>
                <a:latin typeface="+mn-lt"/>
              </a:endParaRPr>
            </a:p>
          </p:txBody>
        </p:sp>
        <p:pic>
          <p:nvPicPr>
            <p:cNvPr id="6" name="Picture 5">
              <a:extLst>
                <a:ext uri="{FF2B5EF4-FFF2-40B4-BE49-F238E27FC236}">
                  <a16:creationId xmlns:a16="http://schemas.microsoft.com/office/drawing/2014/main" id="{D8D96039-00D8-1342-DA4C-FC5254E516C1}"/>
                </a:ext>
              </a:extLst>
            </p:cNvPr>
            <p:cNvPicPr>
              <a:picLocks noChangeAspect="1"/>
            </p:cNvPicPr>
            <p:nvPr/>
          </p:nvPicPr>
          <p:blipFill>
            <a:blip r:embed="rId3"/>
            <a:stretch>
              <a:fillRect/>
            </a:stretch>
          </p:blipFill>
          <p:spPr>
            <a:xfrm>
              <a:off x="3865485" y="529395"/>
              <a:ext cx="4617105" cy="3563828"/>
            </a:xfrm>
            <a:prstGeom prst="rect">
              <a:avLst/>
            </a:prstGeom>
          </p:spPr>
        </p:pic>
      </p:grpSp>
      <p:grpSp>
        <p:nvGrpSpPr>
          <p:cNvPr id="23" name="Q3">
            <a:extLst>
              <a:ext uri="{FF2B5EF4-FFF2-40B4-BE49-F238E27FC236}">
                <a16:creationId xmlns:a16="http://schemas.microsoft.com/office/drawing/2014/main" id="{3C2BBDC1-5C9F-8FA8-8F71-2114B11B1BE9}"/>
              </a:ext>
            </a:extLst>
          </p:cNvPr>
          <p:cNvGrpSpPr/>
          <p:nvPr/>
        </p:nvGrpSpPr>
        <p:grpSpPr>
          <a:xfrm>
            <a:off x="307633" y="206828"/>
            <a:ext cx="8530982" cy="4728898"/>
            <a:chOff x="307633" y="206828"/>
            <a:chExt cx="8530982" cy="4728898"/>
          </a:xfrm>
        </p:grpSpPr>
        <p:sp>
          <p:nvSpPr>
            <p:cNvPr id="7" name="Google Shape;612;p66">
              <a:extLst>
                <a:ext uri="{FF2B5EF4-FFF2-40B4-BE49-F238E27FC236}">
                  <a16:creationId xmlns:a16="http://schemas.microsoft.com/office/drawing/2014/main" id="{5C52F30F-02A1-AD83-A5AB-EE0C3C67BDE5}"/>
                </a:ext>
              </a:extLst>
            </p:cNvPr>
            <p:cNvSpPr/>
            <p:nvPr/>
          </p:nvSpPr>
          <p:spPr>
            <a:xfrm>
              <a:off x="307633" y="206828"/>
              <a:ext cx="8530982" cy="4728898"/>
            </a:xfrm>
            <a:prstGeom prst="rect">
              <a:avLst/>
            </a:prstGeom>
            <a:solidFill>
              <a:srgbClr val="072C4E"/>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D3033959-5D99-C5FE-C15A-2E55C336A8FA}"/>
                </a:ext>
              </a:extLst>
            </p:cNvPr>
            <p:cNvSpPr txBox="1"/>
            <p:nvPr/>
          </p:nvSpPr>
          <p:spPr>
            <a:xfrm>
              <a:off x="480528" y="529395"/>
              <a:ext cx="2965037" cy="2185214"/>
            </a:xfrm>
            <a:prstGeom prst="rect">
              <a:avLst/>
            </a:prstGeom>
            <a:noFill/>
          </p:spPr>
          <p:txBody>
            <a:bodyPr wrap="square" rtlCol="0">
              <a:spAutoFit/>
            </a:bodyPr>
            <a:lstStyle/>
            <a:p>
              <a:r>
                <a:rPr lang="en-CA" sz="1600" b="1" u="sng" dirty="0">
                  <a:solidFill>
                    <a:schemeClr val="accent6"/>
                  </a:solidFill>
                  <a:latin typeface="Lato"/>
                  <a:ea typeface="Lato"/>
                  <a:cs typeface="Lato"/>
                </a:rPr>
                <a:t>Q3 : How much had the GDP changed over the 10-year span for the 6th largest average GDP country? </a:t>
              </a:r>
            </a:p>
            <a:p>
              <a:endParaRPr lang="en-CA" sz="1600" b="1" dirty="0">
                <a:solidFill>
                  <a:schemeClr val="accent6"/>
                </a:solidFill>
                <a:latin typeface="Lato"/>
                <a:ea typeface="Lato"/>
                <a:cs typeface="Lato"/>
              </a:endParaRPr>
            </a:p>
            <a:p>
              <a:r>
                <a:rPr lang="en-CA" dirty="0">
                  <a:solidFill>
                    <a:schemeClr val="accent6"/>
                  </a:solidFill>
                  <a:latin typeface="+mn-lt"/>
                  <a:ea typeface="Lato"/>
                  <a:cs typeface="Lato"/>
                </a:rPr>
                <a:t>Use </a:t>
              </a:r>
              <a:r>
                <a:rPr lang="en-CA" b="1" u="sng" dirty="0">
                  <a:solidFill>
                    <a:srgbClr val="FFE000"/>
                  </a:solidFill>
                  <a:latin typeface="+mn-lt"/>
                  <a:ea typeface="Lato"/>
                  <a:cs typeface="Lato"/>
                </a:rPr>
                <a:t>index[] </a:t>
              </a:r>
              <a:r>
                <a:rPr lang="en-CA" dirty="0">
                  <a:solidFill>
                    <a:schemeClr val="accent6"/>
                  </a:solidFill>
                  <a:latin typeface="+mn-lt"/>
                  <a:ea typeface="Lato"/>
                  <a:cs typeface="Lato"/>
                </a:rPr>
                <a:t>to find the 6th largest changed average GDP country, and use </a:t>
              </a:r>
              <a:r>
                <a:rPr lang="en-CA" b="1" u="sng" dirty="0">
                  <a:solidFill>
                    <a:srgbClr val="FFE000"/>
                  </a:solidFill>
                  <a:latin typeface="+mn-lt"/>
                  <a:ea typeface="Lato"/>
                  <a:cs typeface="Lato"/>
                </a:rPr>
                <a:t>loc[] </a:t>
              </a:r>
              <a:r>
                <a:rPr lang="en-CA" dirty="0">
                  <a:solidFill>
                    <a:schemeClr val="accent6"/>
                  </a:solidFill>
                  <a:latin typeface="+mn-lt"/>
                  <a:ea typeface="Lato"/>
                  <a:cs typeface="Lato"/>
                </a:rPr>
                <a:t>to calculate the GDP change.</a:t>
              </a:r>
              <a:endParaRPr lang="en-CA" dirty="0">
                <a:solidFill>
                  <a:schemeClr val="accent6"/>
                </a:solidFill>
                <a:latin typeface="+mn-lt"/>
              </a:endParaRPr>
            </a:p>
          </p:txBody>
        </p:sp>
        <p:pic>
          <p:nvPicPr>
            <p:cNvPr id="12" name="Picture 11">
              <a:extLst>
                <a:ext uri="{FF2B5EF4-FFF2-40B4-BE49-F238E27FC236}">
                  <a16:creationId xmlns:a16="http://schemas.microsoft.com/office/drawing/2014/main" id="{CBE6152D-7E13-528A-7AF9-613C02609E81}"/>
                </a:ext>
              </a:extLst>
            </p:cNvPr>
            <p:cNvPicPr>
              <a:picLocks noChangeAspect="1"/>
            </p:cNvPicPr>
            <p:nvPr/>
          </p:nvPicPr>
          <p:blipFill>
            <a:blip r:embed="rId4"/>
            <a:stretch>
              <a:fillRect/>
            </a:stretch>
          </p:blipFill>
          <p:spPr>
            <a:xfrm>
              <a:off x="3445565" y="387927"/>
              <a:ext cx="5217907" cy="4368447"/>
            </a:xfrm>
            <a:prstGeom prst="rect">
              <a:avLst/>
            </a:prstGeom>
          </p:spPr>
        </p:pic>
        <p:pic>
          <p:nvPicPr>
            <p:cNvPr id="14" name="Picture 13">
              <a:extLst>
                <a:ext uri="{FF2B5EF4-FFF2-40B4-BE49-F238E27FC236}">
                  <a16:creationId xmlns:a16="http://schemas.microsoft.com/office/drawing/2014/main" id="{1A2E6978-530B-4493-855A-266359BF4746}"/>
                </a:ext>
              </a:extLst>
            </p:cNvPr>
            <p:cNvPicPr>
              <a:picLocks noChangeAspect="1"/>
            </p:cNvPicPr>
            <p:nvPr/>
          </p:nvPicPr>
          <p:blipFill>
            <a:blip r:embed="rId5"/>
            <a:stretch>
              <a:fillRect/>
            </a:stretch>
          </p:blipFill>
          <p:spPr>
            <a:xfrm>
              <a:off x="651562" y="2827225"/>
              <a:ext cx="2478137" cy="912998"/>
            </a:xfrm>
            <a:prstGeom prst="rect">
              <a:avLst/>
            </a:prstGeom>
          </p:spPr>
        </p:pic>
        <p:pic>
          <p:nvPicPr>
            <p:cNvPr id="15" name="Google Shape;757;p79">
              <a:extLst>
                <a:ext uri="{FF2B5EF4-FFF2-40B4-BE49-F238E27FC236}">
                  <a16:creationId xmlns:a16="http://schemas.microsoft.com/office/drawing/2014/main" id="{6A9D4124-EC2B-B0B3-52D7-AE60391EE435}"/>
                </a:ext>
              </a:extLst>
            </p:cNvPr>
            <p:cNvPicPr preferRelativeResize="0"/>
            <p:nvPr/>
          </p:nvPicPr>
          <p:blipFill rotWithShape="1">
            <a:blip r:embed="rId6">
              <a:alphaModFix/>
            </a:blip>
            <a:srcRect t="9256" b="9256"/>
            <a:stretch/>
          </p:blipFill>
          <p:spPr>
            <a:xfrm>
              <a:off x="661410" y="3843375"/>
              <a:ext cx="1065768" cy="912999"/>
            </a:xfrm>
            <a:prstGeom prst="rect">
              <a:avLst/>
            </a:prstGeom>
            <a:noFill/>
            <a:ln>
              <a:noFill/>
            </a:ln>
          </p:spPr>
        </p:pic>
      </p:grpSp>
    </p:spTree>
    <p:extLst>
      <p:ext uri="{BB962C8B-B14F-4D97-AF65-F5344CB8AC3E}">
        <p14:creationId xmlns:p14="http://schemas.microsoft.com/office/powerpoint/2010/main" val="378042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3"/>
          <p:cNvSpPr/>
          <p:nvPr/>
        </p:nvSpPr>
        <p:spPr>
          <a:xfrm>
            <a:off x="1264400" y="1815152"/>
            <a:ext cx="6945000" cy="2660323"/>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3"/>
          <p:cNvSpPr txBox="1">
            <a:spLocks noGrp="1"/>
          </p:cNvSpPr>
          <p:nvPr>
            <p:ph type="title" idx="2"/>
          </p:nvPr>
        </p:nvSpPr>
        <p:spPr>
          <a:xfrm>
            <a:off x="1264400" y="373834"/>
            <a:ext cx="6910400" cy="1112743"/>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altLang="zh-CN" sz="5400" dirty="0">
                <a:solidFill>
                  <a:srgbClr val="FFE000"/>
                </a:solidFill>
              </a:rPr>
              <a:t>K</a:t>
            </a:r>
            <a:r>
              <a:rPr lang="en-CA" altLang="zh-CN" sz="5400" b="1" dirty="0">
                <a:solidFill>
                  <a:srgbClr val="FFE000"/>
                </a:solidFill>
                <a:latin typeface="Comfortaa"/>
                <a:sym typeface="Comfortaa"/>
              </a:rPr>
              <a:t>ey </a:t>
            </a:r>
            <a:r>
              <a:rPr lang="en" sz="5400" dirty="0"/>
              <a:t>Findings: #2</a:t>
            </a:r>
            <a:endParaRPr sz="5400" dirty="0"/>
          </a:p>
        </p:txBody>
      </p:sp>
      <p:sp>
        <p:nvSpPr>
          <p:cNvPr id="289" name="Google Shape;289;p43"/>
          <p:cNvSpPr txBox="1">
            <a:spLocks noGrp="1"/>
          </p:cNvSpPr>
          <p:nvPr>
            <p:ph type="subTitle" idx="1"/>
          </p:nvPr>
        </p:nvSpPr>
        <p:spPr>
          <a:xfrm>
            <a:off x="1324719" y="1893131"/>
            <a:ext cx="6789761" cy="2504364"/>
          </a:xfrm>
          <a:prstGeom prst="rect">
            <a:avLst/>
          </a:prstGeom>
        </p:spPr>
        <p:txBody>
          <a:bodyPr spcFirstLastPara="1" wrap="square" lIns="91425" tIns="91425" rIns="91425" bIns="91425" anchor="ctr" anchorCtr="0">
            <a:noAutofit/>
          </a:bodyPr>
          <a:lstStyle/>
          <a:p>
            <a:pPr marL="180000" lvl="0" indent="0" algn="l" rtl="0">
              <a:spcBef>
                <a:spcPts val="0"/>
              </a:spcBef>
              <a:spcAft>
                <a:spcPts val="0"/>
              </a:spcAft>
              <a:buNone/>
            </a:pPr>
            <a:r>
              <a:rPr lang="en-CA" sz="2400" dirty="0">
                <a:solidFill>
                  <a:srgbClr val="002060"/>
                </a:solidFill>
              </a:rPr>
              <a:t>The country with the highest per capita energy supply is </a:t>
            </a:r>
            <a:r>
              <a:rPr lang="en-CA" sz="2800" b="1" u="sng" dirty="0">
                <a:solidFill>
                  <a:srgbClr val="002060"/>
                </a:solidFill>
              </a:rPr>
              <a:t>Canada</a:t>
            </a:r>
            <a:r>
              <a:rPr lang="en-CA" sz="2400" dirty="0">
                <a:solidFill>
                  <a:srgbClr val="002060"/>
                </a:solidFill>
              </a:rPr>
              <a:t>. However, Canada is not the country with the highest renewable rate.</a:t>
            </a:r>
          </a:p>
          <a:p>
            <a:pPr marL="180000" lvl="0" indent="0" algn="l" rtl="0">
              <a:spcBef>
                <a:spcPts val="0"/>
              </a:spcBef>
              <a:spcAft>
                <a:spcPts val="0"/>
              </a:spcAft>
              <a:buNone/>
            </a:pPr>
            <a:r>
              <a:rPr lang="en-CA" sz="2400" dirty="0">
                <a:solidFill>
                  <a:srgbClr val="002060"/>
                </a:solidFill>
              </a:rPr>
              <a:t>The country with the highest renewable rate is </a:t>
            </a:r>
            <a:r>
              <a:rPr lang="en-CA" sz="2800" b="1" u="sng" dirty="0">
                <a:solidFill>
                  <a:srgbClr val="002060"/>
                </a:solidFill>
              </a:rPr>
              <a:t>Brazil</a:t>
            </a:r>
            <a:r>
              <a:rPr lang="en-CA" sz="2400" dirty="0">
                <a:solidFill>
                  <a:srgbClr val="002060"/>
                </a:solidFill>
              </a:rPr>
              <a:t>, but Brazil's per capita energy supply is the </a:t>
            </a:r>
            <a:r>
              <a:rPr lang="en-CA" sz="2400" b="1" u="sng" dirty="0">
                <a:solidFill>
                  <a:srgbClr val="002060"/>
                </a:solidFill>
              </a:rPr>
              <a:t>second-lowest</a:t>
            </a:r>
            <a:r>
              <a:rPr lang="en-CA" sz="2400" dirty="0">
                <a:solidFill>
                  <a:srgbClr val="002060"/>
                </a:solidFill>
              </a:rPr>
              <a:t>.</a:t>
            </a:r>
            <a:endParaRPr sz="2400" dirty="0">
              <a:solidFill>
                <a:srgbClr val="002060"/>
              </a:solidFill>
            </a:endParaRPr>
          </a:p>
        </p:txBody>
      </p:sp>
    </p:spTree>
    <p:extLst>
      <p:ext uri="{BB962C8B-B14F-4D97-AF65-F5344CB8AC3E}">
        <p14:creationId xmlns:p14="http://schemas.microsoft.com/office/powerpoint/2010/main" val="835978430"/>
      </p:ext>
    </p:extLst>
  </p:cSld>
  <p:clrMapOvr>
    <a:masterClrMapping/>
  </p:clrMapOvr>
</p:sld>
</file>

<file path=ppt/theme/theme1.xml><?xml version="1.0" encoding="utf-8"?>
<a:theme xmlns:a="http://schemas.openxmlformats.org/drawingml/2006/main" name="Computer Algorithm Lesson for College by Slidesgo">
  <a:themeElements>
    <a:clrScheme name="Simple Light">
      <a:dk1>
        <a:srgbClr val="FFFFFF"/>
      </a:dk1>
      <a:lt1>
        <a:srgbClr val="072C4E"/>
      </a:lt1>
      <a:dk2>
        <a:srgbClr val="FFE000"/>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666</TotalTime>
  <Words>1096</Words>
  <Application>Microsoft Office PowerPoint</Application>
  <PresentationFormat>On-screen Show (16:9)</PresentationFormat>
  <Paragraphs>98</Paragraphs>
  <Slides>14</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Comfortaa</vt:lpstr>
      <vt:lpstr>Lato</vt:lpstr>
      <vt:lpstr>Nunito Light</vt:lpstr>
      <vt:lpstr>DM Sans</vt:lpstr>
      <vt:lpstr>Proxima Nova</vt:lpstr>
      <vt:lpstr>Arial</vt:lpstr>
      <vt:lpstr>Computer Algorithm Lesson for College by Slidesgo</vt:lpstr>
      <vt:lpstr>Slidesgo Final Pages</vt:lpstr>
      <vt:lpstr>PDA Course Project</vt:lpstr>
      <vt:lpstr>Executive Summary</vt:lpstr>
      <vt:lpstr>PowerPoint Presentation</vt:lpstr>
      <vt:lpstr>Cleaning Data</vt:lpstr>
      <vt:lpstr>PowerPoint Presentation</vt:lpstr>
      <vt:lpstr>Analyses Data</vt:lpstr>
      <vt:lpstr>Key Findings: #1</vt:lpstr>
      <vt:lpstr>PowerPoint Presentation</vt:lpstr>
      <vt:lpstr>Key Findings: #2</vt:lpstr>
      <vt:lpstr>PowerPoint Presentation</vt:lpstr>
      <vt:lpstr>Key Findings: #3</vt:lpstr>
      <vt:lpstr>PowerPoint Presentation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Sheng Han Chang</dc:creator>
  <cp:lastModifiedBy>L Alexia</cp:lastModifiedBy>
  <cp:revision>11</cp:revision>
  <dcterms:modified xsi:type="dcterms:W3CDTF">2023-09-06T03:05:48Z</dcterms:modified>
</cp:coreProperties>
</file>